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2"/>
  </p:notesMasterIdLst>
  <p:sldIdLst>
    <p:sldId id="257" r:id="rId2"/>
    <p:sldId id="453" r:id="rId3"/>
    <p:sldId id="419" r:id="rId4"/>
    <p:sldId id="456" r:id="rId5"/>
    <p:sldId id="454" r:id="rId6"/>
    <p:sldId id="428" r:id="rId7"/>
    <p:sldId id="288" r:id="rId8"/>
    <p:sldId id="455" r:id="rId9"/>
    <p:sldId id="429" r:id="rId10"/>
    <p:sldId id="458" r:id="rId11"/>
    <p:sldId id="459" r:id="rId12"/>
    <p:sldId id="460" r:id="rId13"/>
    <p:sldId id="461" r:id="rId14"/>
    <p:sldId id="474" r:id="rId15"/>
    <p:sldId id="371" r:id="rId16"/>
    <p:sldId id="423" r:id="rId17"/>
    <p:sldId id="465" r:id="rId18"/>
    <p:sldId id="467" r:id="rId19"/>
    <p:sldId id="468" r:id="rId20"/>
    <p:sldId id="471" r:id="rId21"/>
    <p:sldId id="475" r:id="rId22"/>
    <p:sldId id="480" r:id="rId23"/>
    <p:sldId id="478" r:id="rId24"/>
    <p:sldId id="472" r:id="rId25"/>
    <p:sldId id="482" r:id="rId26"/>
    <p:sldId id="445" r:id="rId27"/>
    <p:sldId id="443" r:id="rId28"/>
    <p:sldId id="326" r:id="rId29"/>
    <p:sldId id="451" r:id="rId30"/>
    <p:sldId id="473" r:id="rId31"/>
    <p:sldId id="305" r:id="rId32"/>
    <p:sldId id="477" r:id="rId33"/>
    <p:sldId id="464" r:id="rId34"/>
    <p:sldId id="348" r:id="rId35"/>
    <p:sldId id="463" r:id="rId36"/>
    <p:sldId id="412" r:id="rId37"/>
    <p:sldId id="462" r:id="rId38"/>
    <p:sldId id="439" r:id="rId39"/>
    <p:sldId id="447" r:id="rId40"/>
    <p:sldId id="481" r:id="rId41"/>
    <p:sldId id="452" r:id="rId42"/>
    <p:sldId id="426" r:id="rId43"/>
    <p:sldId id="340" r:id="rId44"/>
    <p:sldId id="356" r:id="rId45"/>
    <p:sldId id="466" r:id="rId46"/>
    <p:sldId id="479" r:id="rId47"/>
    <p:sldId id="360" r:id="rId48"/>
    <p:sldId id="315" r:id="rId49"/>
    <p:sldId id="469" r:id="rId50"/>
    <p:sldId id="424" r:id="rId51"/>
  </p:sldIdLst>
  <p:sldSz cx="12192000" cy="6858000"/>
  <p:notesSz cx="6797675" cy="9926638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C9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1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41519E-32A7-494C-83D1-675D97182581}" type="datetimeFigureOut">
              <a:rPr lang="pl-PL" smtClean="0"/>
              <a:t>17.09.2025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2E5658-81ED-4B03-949C-C08A56DCE8F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14231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38862B-287A-4392-9579-F4E90BEF03CB}" type="slidenum">
              <a:rPr lang="pl-PL" smtClean="0"/>
              <a:t>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121609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38862B-287A-4392-9579-F4E90BEF03CB}" type="slidenum">
              <a:rPr lang="pl-PL" smtClean="0"/>
              <a:t>10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879368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38862B-287A-4392-9579-F4E90BEF03CB}" type="slidenum">
              <a:rPr lang="pl-PL" smtClean="0"/>
              <a:t>11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38202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38862B-287A-4392-9579-F4E90BEF03CB}" type="slidenum">
              <a:rPr lang="pl-PL" smtClean="0"/>
              <a:t>12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931179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38862B-287A-4392-9579-F4E90BEF03CB}" type="slidenum">
              <a:rPr lang="pl-PL" smtClean="0"/>
              <a:t>13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68139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38862B-287A-4392-9579-F4E90BEF03CB}" type="slidenum">
              <a:rPr lang="pl-PL" smtClean="0"/>
              <a:t>14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899569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sz="80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38862B-287A-4392-9579-F4E90BEF03CB}" type="slidenum">
              <a:rPr lang="pl-PL" smtClean="0"/>
              <a:t>15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612539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sz="80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38862B-287A-4392-9579-F4E90BEF03CB}" type="slidenum">
              <a:rPr lang="pl-PL" smtClean="0"/>
              <a:t>17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5402062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sz="80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38862B-287A-4392-9579-F4E90BEF03CB}" type="slidenum">
              <a:rPr lang="pl-PL" smtClean="0"/>
              <a:t>19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5956273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sz="80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38862B-287A-4392-9579-F4E90BEF03CB}" type="slidenum">
              <a:rPr lang="pl-PL" smtClean="0"/>
              <a:t>21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9185463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sz="80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38862B-287A-4392-9579-F4E90BEF03CB}" type="slidenum">
              <a:rPr lang="pl-PL" smtClean="0"/>
              <a:t>23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016699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38862B-287A-4392-9579-F4E90BEF03CB}" type="slidenum">
              <a:rPr lang="pl-PL" smtClean="0"/>
              <a:t>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2576056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sz="80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38862B-287A-4392-9579-F4E90BEF03CB}" type="slidenum">
              <a:rPr lang="pl-PL" smtClean="0"/>
              <a:t>24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9904824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38862B-287A-4392-9579-F4E90BEF03CB}" type="slidenum">
              <a:rPr lang="pl-PL" smtClean="0"/>
              <a:t>26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9306524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38862B-287A-4392-9579-F4E90BEF03CB}" type="slidenum">
              <a:rPr lang="pl-PL" smtClean="0"/>
              <a:t>27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3592261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sz="80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38862B-287A-4392-9579-F4E90BEF03CB}" type="slidenum">
              <a:rPr lang="pl-PL" smtClean="0"/>
              <a:t>28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0264005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38862B-287A-4392-9579-F4E90BEF03CB}" type="slidenum">
              <a:rPr lang="pl-PL" smtClean="0"/>
              <a:t>29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1805903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sz="80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38862B-287A-4392-9579-F4E90BEF03CB}" type="slidenum">
              <a:rPr lang="pl-PL" smtClean="0"/>
              <a:t>30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1162957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sz="10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38862B-287A-4392-9579-F4E90BEF03CB}" type="slidenum">
              <a:rPr lang="pl-PL" smtClean="0"/>
              <a:t>31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5435189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sz="800" dirty="0">
              <a:effectLst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38862B-287A-4392-9579-F4E90BEF03CB}" type="slidenum">
              <a:rPr lang="pl-PL" smtClean="0"/>
              <a:t>32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7666540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sz="8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38862B-287A-4392-9579-F4E90BEF03CB}" type="slidenum">
              <a:rPr lang="pl-PL" smtClean="0"/>
              <a:t>33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1686852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sz="8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38862B-287A-4392-9579-F4E90BEF03CB}" type="slidenum">
              <a:rPr lang="pl-PL" smtClean="0"/>
              <a:t>34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474347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38862B-287A-4392-9579-F4E90BEF03CB}" type="slidenum">
              <a:rPr lang="pl-PL" smtClean="0"/>
              <a:t>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2647829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sz="800" dirty="0">
              <a:effectLst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38862B-287A-4392-9579-F4E90BEF03CB}" type="slidenum">
              <a:rPr lang="pl-PL" smtClean="0"/>
              <a:t>35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014430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sz="800" dirty="0">
              <a:effectLst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38862B-287A-4392-9579-F4E90BEF03CB}" type="slidenum">
              <a:rPr lang="pl-PL" smtClean="0"/>
              <a:t>36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3968173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sz="8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38862B-287A-4392-9579-F4E90BEF03CB}" type="slidenum">
              <a:rPr lang="pl-PL" smtClean="0"/>
              <a:t>37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5451475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sz="80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38862B-287A-4392-9579-F4E90BEF03CB}" type="slidenum">
              <a:rPr lang="pl-PL" smtClean="0"/>
              <a:t>38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267407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38862B-287A-4392-9579-F4E90BEF03CB}" type="slidenum">
              <a:rPr lang="pl-PL" smtClean="0"/>
              <a:t>39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7574568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sz="80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38862B-287A-4392-9579-F4E90BEF03CB}" type="slidenum">
              <a:rPr lang="pl-PL" smtClean="0"/>
              <a:t>40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6726190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38862B-287A-4392-9579-F4E90BEF03CB}" type="slidenum">
              <a:rPr lang="pl-PL" smtClean="0"/>
              <a:t>41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8743378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38862B-287A-4392-9579-F4E90BEF03CB}" type="slidenum">
              <a:rPr lang="pl-PL" smtClean="0"/>
              <a:t>42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3259763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sz="8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38862B-287A-4392-9579-F4E90BEF03CB}" type="slidenum">
              <a:rPr lang="pl-PL" smtClean="0"/>
              <a:t>43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9270928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sz="8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38862B-287A-4392-9579-F4E90BEF03CB}" type="slidenum">
              <a:rPr lang="pl-PL" smtClean="0"/>
              <a:t>44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576684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38862B-287A-4392-9579-F4E90BEF03CB}" type="slidenum">
              <a:rPr lang="pl-PL" smtClean="0"/>
              <a:t>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9032212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sz="8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38862B-287A-4392-9579-F4E90BEF03CB}" type="slidenum">
              <a:rPr lang="pl-PL" smtClean="0"/>
              <a:t>45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0145356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sz="8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38862B-287A-4392-9579-F4E90BEF03CB}" type="slidenum">
              <a:rPr lang="pl-PL" smtClean="0"/>
              <a:t>46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4717590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dirty="0"/>
              <a:t>Fot. </a:t>
            </a:r>
            <a:r>
              <a:rPr lang="pl-PL" dirty="0" err="1"/>
              <a:t>Freepik</a:t>
            </a:r>
            <a:endParaRPr lang="pl-PL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dirty="0"/>
              <a:t>Tego samego dnia w Marco Football Center przy ul. Ceglarskiej  w Ligocie Zabrskiej odbył się „Charytatywny Fitness dla Schroniska w Gliwicach”.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 ramach treningu uczestnicy wykonywali pod okiem trenerki ćwiczenia całego ciała. Oprócz zadbania o formę wsparli także czworonożnych podopiecznych schroniska – pieniądze z opłat za zajęcia zostały przekazane gliwickiej placówce.</a:t>
            </a:r>
          </a:p>
          <a:p>
            <a:endParaRPr lang="pl-PL" sz="3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38862B-287A-4392-9579-F4E90BEF03CB}" type="slidenum">
              <a:rPr lang="pl-PL" smtClean="0"/>
              <a:t>47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4384765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38862B-287A-4392-9579-F4E90BEF03CB}" type="slidenum">
              <a:rPr lang="pl-PL" smtClean="0"/>
              <a:t>48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0470469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dirty="0"/>
              <a:t>Fot. </a:t>
            </a:r>
            <a:r>
              <a:rPr lang="pl-PL" dirty="0" err="1"/>
              <a:t>Freepik</a:t>
            </a:r>
            <a:endParaRPr lang="pl-PL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dirty="0"/>
              <a:t>Tego samego dnia w Marco Football Center przy ul. Ceglarskiej  w Ligocie Zabrskiej odbył się „Charytatywny Fitness dla Schroniska w Gliwicach”.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 ramach treningu uczestnicy wykonywali pod okiem trenerki ćwiczenia całego ciała. Oprócz zadbania o formę wsparli także czworonożnych podopiecznych schroniska – pieniądze z opłat za zajęcia zostały przekazane gliwickiej placówce.</a:t>
            </a:r>
          </a:p>
          <a:p>
            <a:endParaRPr lang="pl-PL" sz="3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38862B-287A-4392-9579-F4E90BEF03CB}" type="slidenum">
              <a:rPr lang="pl-PL" smtClean="0"/>
              <a:t>49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813596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38862B-287A-4392-9579-F4E90BEF03CB}" type="slidenum">
              <a:rPr lang="pl-PL" smtClean="0"/>
              <a:t>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888761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38862B-287A-4392-9579-F4E90BEF03CB}" type="slidenum">
              <a:rPr lang="pl-PL" smtClean="0"/>
              <a:t>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856111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38862B-287A-4392-9579-F4E90BEF03CB}" type="slidenum">
              <a:rPr lang="pl-PL" smtClean="0"/>
              <a:t>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990521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38862B-287A-4392-9579-F4E90BEF03CB}" type="slidenum">
              <a:rPr lang="pl-PL" smtClean="0"/>
              <a:t>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308704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38862B-287A-4392-9579-F4E90BEF03CB}" type="slidenum">
              <a:rPr lang="pl-PL" smtClean="0"/>
              <a:t>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907414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6795C3A-DAFD-4099-ACD5-DC292F55E2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B15206AF-5B30-47D4-AB42-7626AE310F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4C8B81E3-8863-405A-8BC0-6AD3601BE2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EC331-7D81-41BB-B28F-CE4E0C4B5325}" type="datetimeFigureOut">
              <a:rPr lang="pl-PL" smtClean="0"/>
              <a:t>17.09.2025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40A57E1F-0C92-4988-8CD1-A8D84183EE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51A38FE0-C484-4481-B63D-A4C88425E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C2176-625B-43AE-9F27-6626B2A2F64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762254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7D754D5-A759-428F-98E9-A460581ECB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799D12F2-F0EE-420F-B00D-B99EDF9442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CF8EE5C5-C6BE-4675-B043-7554A45C71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EC331-7D81-41BB-B28F-CE4E0C4B5325}" type="datetimeFigureOut">
              <a:rPr lang="pl-PL" smtClean="0"/>
              <a:t>17.09.2025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1B4639B6-4837-4863-B510-5C93721747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D692E897-C483-453E-ACD5-F7828B4DD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C2176-625B-43AE-9F27-6626B2A2F64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033023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EE1B0773-B092-4F55-ABA1-DCCA89EA46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CC8095C3-8012-4D69-A402-5CBE2C72FC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ED9A5265-8C29-4F51-895D-BC05BAB6FC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EC331-7D81-41BB-B28F-CE4E0C4B5325}" type="datetimeFigureOut">
              <a:rPr lang="pl-PL" smtClean="0"/>
              <a:t>17.09.2025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F9B23B9E-DE16-4BF6-A176-A8D4187428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6C097FF2-DC2C-407F-92FF-40B68AEC89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C2176-625B-43AE-9F27-6626B2A2F64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062378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2C30EEC-79EA-4D40-9720-8AD9BE2EED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1D41FA4-99E7-497F-BC33-31B84B436C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DB8D6D4A-D6EA-44F5-8D28-0D962F7B6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EC331-7D81-41BB-B28F-CE4E0C4B5325}" type="datetimeFigureOut">
              <a:rPr lang="pl-PL" smtClean="0"/>
              <a:t>17.09.2025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DC873115-1E99-4A51-AD05-2C532D129A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1F216015-1E6E-4CEF-93CD-CBD223F43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C2176-625B-43AE-9F27-6626B2A2F64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869127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8A4D853-D768-44B0-8ABB-107D0D47D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1818EE9E-13FF-4417-A4D7-C8C5FF462D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4037545E-C7C1-4252-A97C-0BFAC5E96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EC331-7D81-41BB-B28F-CE4E0C4B5325}" type="datetimeFigureOut">
              <a:rPr lang="pl-PL" smtClean="0"/>
              <a:t>17.09.2025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DA23BBFD-AE91-4F7B-A29B-7734086CA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FC07519C-6DB0-4009-9ED8-CC84940720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C2176-625B-43AE-9F27-6626B2A2F64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5678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662F717-2436-41AF-8F6E-FEC99CDEED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90F40A9-9BF7-48AF-9DC3-29FE588FED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C3C5E236-51F7-4FCC-B9AE-A04089CF4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627AD0BF-5ED7-43F1-917A-E78879B30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EC331-7D81-41BB-B28F-CE4E0C4B5325}" type="datetimeFigureOut">
              <a:rPr lang="pl-PL" smtClean="0"/>
              <a:t>17.09.2025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EE6AFC40-63AA-4DA5-9DEA-4EFA5CE2A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BE6AA374-0A23-4B87-BB19-4EDFDA164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C2176-625B-43AE-9F27-6626B2A2F64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649476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2E50F83-04DB-4535-82CB-5AC86D6518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2481A031-E9BB-4271-A4D2-85F0148CBE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12359307-84DA-4068-BE21-53B9237649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B1EBA0EC-128A-4047-A9F9-84CBD6E4AA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155E6BEA-2E67-4026-953A-88A568E7AE2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CA4DCF8B-2928-46E0-97EC-4E607A1D3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EC331-7D81-41BB-B28F-CE4E0C4B5325}" type="datetimeFigureOut">
              <a:rPr lang="pl-PL" smtClean="0"/>
              <a:t>17.09.2025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E5CE4900-C0DE-4D8F-BA84-65607B4251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5BA2C17D-D944-46FA-B2C7-AB75AE9F6D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C2176-625B-43AE-9F27-6626B2A2F64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389052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35EF761-C45A-44FD-986D-8E891398A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420CE91C-D8E4-43BD-942E-F8BFAEA45F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EC331-7D81-41BB-B28F-CE4E0C4B5325}" type="datetimeFigureOut">
              <a:rPr lang="pl-PL" smtClean="0"/>
              <a:t>17.09.2025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E3845C85-E6B9-43D4-B6B0-C6E60C0B49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235D3906-4E8C-4AA3-A92F-16EE65E0A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C2176-625B-43AE-9F27-6626B2A2F64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117340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9E2AAA88-971F-4C0B-BE47-1006A52805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EC331-7D81-41BB-B28F-CE4E0C4B5325}" type="datetimeFigureOut">
              <a:rPr lang="pl-PL" smtClean="0"/>
              <a:t>17.09.2025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3ADE7E22-BE40-4DAE-8038-B923572E78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4A0BAC1B-11E8-44B7-9416-A829B574E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C2176-625B-43AE-9F27-6626B2A2F64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068590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92EBD40-DF9C-4410-9BE5-7EB9DEEA18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159CF81-41F1-422E-BE46-BFF367B566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1599E375-547E-40E7-BFD2-75556F9319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D51E9B41-B838-40DB-84A1-AB8EFD825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EC331-7D81-41BB-B28F-CE4E0C4B5325}" type="datetimeFigureOut">
              <a:rPr lang="pl-PL" smtClean="0"/>
              <a:t>17.09.2025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EB1E26F2-BD5E-4097-83D7-BBB0903EDB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08D60FBA-9661-4F9F-A6C7-15E0AA234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C2176-625B-43AE-9F27-6626B2A2F64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209352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DC09CE7-B053-4869-9360-D9E1940ABB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818141D9-E37C-4760-A8AA-305FC67CAAA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E2F3D8CE-3BB8-4347-9ED9-530C051907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5300A6EF-D3DB-4D2B-B8B5-CA0B7E4C5E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EC331-7D81-41BB-B28F-CE4E0C4B5325}" type="datetimeFigureOut">
              <a:rPr lang="pl-PL" smtClean="0"/>
              <a:t>17.09.2025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D71D1EC5-9446-4240-A629-C0FBCF271B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FA18B275-CD9F-43A5-8964-7E8DDF08F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C2176-625B-43AE-9F27-6626B2A2F64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286419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4AC13C2C-74A8-40E3-A2AA-C4D19D708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B7DA33FE-2781-4251-9B63-6FAF01E52A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BFB0E1AF-8EC5-4515-997B-0C2CAC687B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AEC331-7D81-41BB-B28F-CE4E0C4B5325}" type="datetimeFigureOut">
              <a:rPr lang="pl-PL" smtClean="0"/>
              <a:t>17.09.2025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007DFF45-5FD0-4484-80CA-745994C40B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99818198-9E0E-49C0-8B4C-B50411A2DD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3C2176-625B-43AE-9F27-6626B2A2F64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8540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11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1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11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11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11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7" Type="http://schemas.openxmlformats.org/officeDocument/2006/relationships/image" Target="../media/image26.sv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10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7" Type="http://schemas.openxmlformats.org/officeDocument/2006/relationships/image" Target="../media/image26.sv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10.pn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32.jpg"/><Relationship Id="rId7" Type="http://schemas.openxmlformats.org/officeDocument/2006/relationships/image" Target="../media/image26.sv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hyperlink" Target="https://gapr.pl/gastro" TargetMode="External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7" Type="http://schemas.openxmlformats.org/officeDocument/2006/relationships/image" Target="../media/image39.sv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10.png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39.sv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10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39.sv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10.png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svg"/><Relationship Id="rId5" Type="http://schemas.openxmlformats.org/officeDocument/2006/relationships/image" Target="../media/image45.png"/><Relationship Id="rId4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svg"/><Relationship Id="rId5" Type="http://schemas.openxmlformats.org/officeDocument/2006/relationships/image" Target="../media/image48.png"/><Relationship Id="rId4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svg"/><Relationship Id="rId5" Type="http://schemas.openxmlformats.org/officeDocument/2006/relationships/image" Target="../media/image48.png"/><Relationship Id="rId4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svg"/><Relationship Id="rId5" Type="http://schemas.openxmlformats.org/officeDocument/2006/relationships/image" Target="../media/image48.png"/><Relationship Id="rId4" Type="http://schemas.openxmlformats.org/officeDocument/2006/relationships/image" Target="../media/image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svg"/><Relationship Id="rId5" Type="http://schemas.openxmlformats.org/officeDocument/2006/relationships/image" Target="../media/image48.png"/><Relationship Id="rId4" Type="http://schemas.openxmlformats.org/officeDocument/2006/relationships/image" Target="../media/image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svg"/><Relationship Id="rId5" Type="http://schemas.openxmlformats.org/officeDocument/2006/relationships/image" Target="../media/image48.png"/><Relationship Id="rId4" Type="http://schemas.openxmlformats.org/officeDocument/2006/relationships/image" Target="../media/image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svg"/><Relationship Id="rId5" Type="http://schemas.openxmlformats.org/officeDocument/2006/relationships/image" Target="../media/image48.png"/><Relationship Id="rId4" Type="http://schemas.openxmlformats.org/officeDocument/2006/relationships/image" Target="../media/image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7" Type="http://schemas.openxmlformats.org/officeDocument/2006/relationships/image" Target="../media/image57.sv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10.png"/><Relationship Id="rId4" Type="http://schemas.openxmlformats.org/officeDocument/2006/relationships/image" Target="../media/image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svg"/><Relationship Id="rId5" Type="http://schemas.openxmlformats.org/officeDocument/2006/relationships/image" Target="../media/image56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7" Type="http://schemas.openxmlformats.org/officeDocument/2006/relationships/image" Target="../media/image57.sv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10.png"/><Relationship Id="rId4" Type="http://schemas.openxmlformats.org/officeDocument/2006/relationships/image" Target="../media/image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7" Type="http://schemas.openxmlformats.org/officeDocument/2006/relationships/image" Target="../media/image57.sv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10.png"/><Relationship Id="rId4" Type="http://schemas.openxmlformats.org/officeDocument/2006/relationships/image" Target="../media/image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svg"/><Relationship Id="rId5" Type="http://schemas.openxmlformats.org/officeDocument/2006/relationships/image" Target="../media/image62.png"/><Relationship Id="rId4" Type="http://schemas.openxmlformats.org/officeDocument/2006/relationships/image" Target="../media/image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svg"/><Relationship Id="rId5" Type="http://schemas.openxmlformats.org/officeDocument/2006/relationships/image" Target="../media/image62.png"/><Relationship Id="rId4" Type="http://schemas.openxmlformats.org/officeDocument/2006/relationships/image" Target="../media/image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svg"/><Relationship Id="rId5" Type="http://schemas.openxmlformats.org/officeDocument/2006/relationships/image" Target="../media/image66.png"/><Relationship Id="rId4" Type="http://schemas.openxmlformats.org/officeDocument/2006/relationships/image" Target="../media/image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svg"/><Relationship Id="rId5" Type="http://schemas.openxmlformats.org/officeDocument/2006/relationships/image" Target="../media/image66.png"/><Relationship Id="rId4" Type="http://schemas.openxmlformats.org/officeDocument/2006/relationships/image" Target="../media/image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svg"/><Relationship Id="rId5" Type="http://schemas.openxmlformats.org/officeDocument/2006/relationships/image" Target="../media/image66.png"/><Relationship Id="rId4" Type="http://schemas.openxmlformats.org/officeDocument/2006/relationships/image" Target="../media/image69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7" Type="http://schemas.openxmlformats.org/officeDocument/2006/relationships/image" Target="../media/image72.sv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10.png"/><Relationship Id="rId4" Type="http://schemas.openxmlformats.org/officeDocument/2006/relationships/image" Target="../media/image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svg"/><Relationship Id="rId5" Type="http://schemas.openxmlformats.org/officeDocument/2006/relationships/image" Target="../media/image74.png"/><Relationship Id="rId4" Type="http://schemas.openxmlformats.org/officeDocument/2006/relationships/image" Target="../media/image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openxmlformats.org/officeDocument/2006/relationships/image" Target="../media/image11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1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11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a 5">
            <a:extLst>
              <a:ext uri="{FF2B5EF4-FFF2-40B4-BE49-F238E27FC236}">
                <a16:creationId xmlns:a16="http://schemas.microsoft.com/office/drawing/2014/main" id="{1CA0F3EF-2172-46AA-9882-7F22441CFD6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3873" t="38966"/>
          <a:stretch/>
        </p:blipFill>
        <p:spPr>
          <a:xfrm>
            <a:off x="0" y="0"/>
            <a:ext cx="10677378" cy="6969116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08DAC426-8878-4FAA-9B63-4CC1F48F3E3F}"/>
              </a:ext>
            </a:extLst>
          </p:cNvPr>
          <p:cNvSpPr txBox="1"/>
          <p:nvPr/>
        </p:nvSpPr>
        <p:spPr>
          <a:xfrm>
            <a:off x="7244721" y="4536530"/>
            <a:ext cx="3981157" cy="138499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>
                <a:solidFill>
                  <a:srgbClr val="134191"/>
                </a:solidFill>
                <a:latin typeface="Ubuntu" panose="020B0504030602030204" pitchFamily="34" charset="0"/>
              </a:rPr>
              <a:t>INFORMACJA</a:t>
            </a:r>
          </a:p>
          <a:p>
            <a:pPr algn="ctr"/>
            <a:r>
              <a:rPr lang="pl-PL" sz="2800" b="1" dirty="0">
                <a:solidFill>
                  <a:srgbClr val="134191"/>
                </a:solidFill>
                <a:latin typeface="Ubuntu" panose="020B0504030602030204" pitchFamily="34" charset="0"/>
              </a:rPr>
              <a:t>Z PRACY PREZYDENT</a:t>
            </a:r>
          </a:p>
          <a:p>
            <a:pPr algn="ctr"/>
            <a:r>
              <a:rPr lang="pl-PL" sz="2800" b="1" dirty="0">
                <a:solidFill>
                  <a:srgbClr val="134191"/>
                </a:solidFill>
                <a:latin typeface="Ubuntu" panose="020B0504030602030204" pitchFamily="34" charset="0"/>
              </a:rPr>
              <a:t>MIASTA GLIWICE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3DDA6D8A-30B0-46ED-BDDA-DB3A189C9C4B}"/>
              </a:ext>
            </a:extLst>
          </p:cNvPr>
          <p:cNvSpPr txBox="1"/>
          <p:nvPr/>
        </p:nvSpPr>
        <p:spPr>
          <a:xfrm>
            <a:off x="6222612" y="5925330"/>
            <a:ext cx="5969390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l-PL" sz="1600" b="1" dirty="0">
                <a:solidFill>
                  <a:srgbClr val="134191"/>
                </a:solidFill>
                <a:latin typeface="Ubuntu" panose="020B0504030602030204" pitchFamily="34" charset="0"/>
              </a:rPr>
              <a:t>za okres od 8 sierpnia do 18 września 2025 r.</a:t>
            </a:r>
          </a:p>
        </p:txBody>
      </p:sp>
    </p:spTree>
    <p:extLst>
      <p:ext uri="{BB962C8B-B14F-4D97-AF65-F5344CB8AC3E}">
        <p14:creationId xmlns:p14="http://schemas.microsoft.com/office/powerpoint/2010/main" val="10377954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A4BA1846-0902-42A7-9A3B-78B1B39F43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7502" y="1041147"/>
            <a:ext cx="6983505" cy="5803405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2ED28889-3B78-4816-9126-7BC7F0BC276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49"/>
          <a:stretch/>
        </p:blipFill>
        <p:spPr>
          <a:xfrm>
            <a:off x="0" y="-4483"/>
            <a:ext cx="12192000" cy="6849035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4F51EE55-7188-462D-ACBD-43F692C277C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8566" y="137306"/>
            <a:ext cx="1418377" cy="1422024"/>
          </a:xfrm>
          <a:prstGeom prst="rect">
            <a:avLst/>
          </a:prstGeom>
        </p:spPr>
      </p:pic>
      <p:sp>
        <p:nvSpPr>
          <p:cNvPr id="8" name="Prostokąt 7">
            <a:extLst>
              <a:ext uri="{FF2B5EF4-FFF2-40B4-BE49-F238E27FC236}">
                <a16:creationId xmlns:a16="http://schemas.microsoft.com/office/drawing/2014/main" id="{31C7A7FE-847E-499D-8FD5-B47AC98D7A40}"/>
              </a:ext>
            </a:extLst>
          </p:cNvPr>
          <p:cNvSpPr/>
          <p:nvPr/>
        </p:nvSpPr>
        <p:spPr>
          <a:xfrm>
            <a:off x="6692929" y="451296"/>
            <a:ext cx="4990675" cy="959319"/>
          </a:xfrm>
          <a:prstGeom prst="rect">
            <a:avLst/>
          </a:prstGeom>
          <a:solidFill>
            <a:srgbClr val="4C9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200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AFF0E48-DB8B-42DB-B852-8FB7D9B29A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92929" y="1683852"/>
            <a:ext cx="5151198" cy="4658996"/>
          </a:xfrm>
        </p:spPr>
        <p:txBody>
          <a:bodyPr>
            <a:noAutofit/>
          </a:bodyPr>
          <a:lstStyle/>
          <a:p>
            <a:r>
              <a:rPr lang="pl-PL" sz="2100" dirty="0"/>
              <a:t>Kolejne cztery gliwickie place zabaw przejdą metamorfozę. Tym razem prace przeprowadzone zostaną na </a:t>
            </a:r>
            <a:r>
              <a:rPr lang="pl-PL" sz="2100" b="1" dirty="0" err="1">
                <a:solidFill>
                  <a:srgbClr val="4C9600"/>
                </a:solidFill>
              </a:rPr>
              <a:t>Trynku</a:t>
            </a:r>
            <a:r>
              <a:rPr lang="pl-PL" sz="2100" b="1" dirty="0"/>
              <a:t>, </a:t>
            </a:r>
            <a:r>
              <a:rPr lang="pl-PL" sz="2100" b="1" dirty="0">
                <a:solidFill>
                  <a:srgbClr val="4C9600"/>
                </a:solidFill>
              </a:rPr>
              <a:t>Obrońców Pokoju i w Łabędach</a:t>
            </a:r>
            <a:r>
              <a:rPr lang="pl-PL" sz="2100" dirty="0"/>
              <a:t>. </a:t>
            </a:r>
          </a:p>
          <a:p>
            <a:r>
              <a:rPr lang="pl-PL" sz="2100" dirty="0"/>
              <a:t>Po zmianach najmłodsi mieszkańcy będą mogli korzystać z jeszcze większej liczby nowoczesnych urządzeń. </a:t>
            </a:r>
          </a:p>
          <a:p>
            <a:r>
              <a:rPr lang="pl-PL" sz="2100" dirty="0"/>
              <a:t>Place zabaw przy ul. Piastowskiej </a:t>
            </a:r>
            <a:br>
              <a:rPr lang="pl-PL" sz="2100" dirty="0"/>
            </a:br>
            <a:r>
              <a:rPr lang="pl-PL" sz="2100" dirty="0"/>
              <a:t>i Paderewskiego są realizowane </a:t>
            </a:r>
            <a:br>
              <a:rPr lang="pl-PL" sz="2100" dirty="0"/>
            </a:br>
            <a:r>
              <a:rPr lang="pl-PL" sz="2100" dirty="0"/>
              <a:t>w ramach GBO, natomiast te przy </a:t>
            </a:r>
            <a:br>
              <a:rPr lang="pl-PL" sz="2100" dirty="0"/>
            </a:br>
            <a:r>
              <a:rPr lang="pl-PL" sz="2100" dirty="0"/>
              <a:t>ul. Narutowicza i Planetarnej/Piaskowej – </a:t>
            </a:r>
            <a:br>
              <a:rPr lang="pl-PL" sz="2100" dirty="0"/>
            </a:br>
            <a:r>
              <a:rPr lang="pl-PL" sz="2100" dirty="0"/>
              <a:t>w ramach zadań własnych MZUK.</a:t>
            </a:r>
          </a:p>
          <a:p>
            <a:r>
              <a:rPr lang="pl-PL" sz="2100" dirty="0"/>
              <a:t>Przetargi na te zadania są w toku.</a:t>
            </a: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51A2B669-71B5-42F3-918F-8E108CBAC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2929" y="566684"/>
            <a:ext cx="5151199" cy="80964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pl-PL" sz="3100" b="1" dirty="0">
                <a:solidFill>
                  <a:schemeClr val="bg1"/>
                </a:solidFill>
                <a:latin typeface="+mn-lt"/>
              </a:rPr>
              <a:t>Modernizujemy place zabaw</a:t>
            </a:r>
            <a:endParaRPr lang="pl-PL" sz="31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8ACB19C6-6911-425E-8911-CE9DD6AB820D}"/>
              </a:ext>
            </a:extLst>
          </p:cNvPr>
          <p:cNvSpPr/>
          <p:nvPr/>
        </p:nvSpPr>
        <p:spPr>
          <a:xfrm>
            <a:off x="2907926" y="6342848"/>
            <a:ext cx="117437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200" dirty="0">
                <a:solidFill>
                  <a:schemeClr val="bg1"/>
                </a:solidFill>
              </a:rPr>
              <a:t>f</a:t>
            </a:r>
            <a:r>
              <a:rPr lang="en-US" sz="1200" dirty="0" err="1">
                <a:solidFill>
                  <a:schemeClr val="bg1"/>
                </a:solidFill>
              </a:rPr>
              <a:t>ot</a:t>
            </a:r>
            <a:r>
              <a:rPr lang="en-US" sz="1200" dirty="0">
                <a:solidFill>
                  <a:schemeClr val="bg1"/>
                </a:solidFill>
              </a:rPr>
              <a:t>. </a:t>
            </a:r>
            <a:r>
              <a:rPr lang="pl-PL" sz="1200" dirty="0">
                <a:solidFill>
                  <a:schemeClr val="bg1"/>
                </a:solidFill>
              </a:rPr>
              <a:t>MZUK</a:t>
            </a:r>
          </a:p>
        </p:txBody>
      </p:sp>
      <p:pic>
        <p:nvPicPr>
          <p:cNvPr id="13" name="Obraz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33" y="336779"/>
            <a:ext cx="1340700" cy="363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739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B4ADF03B-24C1-4D40-9A39-97BC1A3DFE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681" y="873528"/>
            <a:ext cx="8528573" cy="5984471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42848162-1662-4FDD-8C1B-A9FCF132FED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1" r="2072" b="1538"/>
          <a:stretch/>
        </p:blipFill>
        <p:spPr>
          <a:xfrm flipH="1">
            <a:off x="0" y="1"/>
            <a:ext cx="12192000" cy="6857999"/>
          </a:xfrm>
          <a:prstGeom prst="rect">
            <a:avLst/>
          </a:prstGeom>
        </p:spPr>
      </p:pic>
      <p:sp>
        <p:nvSpPr>
          <p:cNvPr id="8" name="Prostokąt 7">
            <a:extLst>
              <a:ext uri="{FF2B5EF4-FFF2-40B4-BE49-F238E27FC236}">
                <a16:creationId xmlns:a16="http://schemas.microsoft.com/office/drawing/2014/main" id="{31C7A7FE-847E-499D-8FD5-B47AC98D7A40}"/>
              </a:ext>
            </a:extLst>
          </p:cNvPr>
          <p:cNvSpPr/>
          <p:nvPr/>
        </p:nvSpPr>
        <p:spPr>
          <a:xfrm>
            <a:off x="602205" y="385766"/>
            <a:ext cx="4551476" cy="802871"/>
          </a:xfrm>
          <a:prstGeom prst="rect">
            <a:avLst/>
          </a:prstGeom>
          <a:solidFill>
            <a:srgbClr val="4C9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200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AFF0E48-DB8B-42DB-B852-8FB7D9B29A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802" y="1320709"/>
            <a:ext cx="5526359" cy="5287547"/>
          </a:xfrm>
        </p:spPr>
        <p:txBody>
          <a:bodyPr>
            <a:noAutofit/>
          </a:bodyPr>
          <a:lstStyle/>
          <a:p>
            <a:r>
              <a:rPr lang="pl-PL" sz="1800" dirty="0"/>
              <a:t>Trwają prace przy budowie nowych </a:t>
            </a:r>
            <a:r>
              <a:rPr lang="pl-PL" sz="1800" b="1" dirty="0">
                <a:solidFill>
                  <a:srgbClr val="4C9600"/>
                </a:solidFill>
              </a:rPr>
              <a:t>przystanków autobusowych linii 676 wzdłuż ulicy Kościuszki </a:t>
            </a:r>
            <a:r>
              <a:rPr lang="pl-PL" sz="1800" dirty="0"/>
              <a:t>– jednej z głównych arterii miasta, która do tej pory była </a:t>
            </a:r>
            <a:r>
              <a:rPr lang="pl-PL" sz="1800" b="1" dirty="0">
                <a:solidFill>
                  <a:srgbClr val="4C9600"/>
                </a:solidFill>
              </a:rPr>
              <a:t>całkowicie pozbawiona </a:t>
            </a:r>
            <a:r>
              <a:rPr lang="pl-PL" sz="1800" dirty="0"/>
              <a:t>obsługi komunikacji miejskiej.</a:t>
            </a:r>
          </a:p>
          <a:p>
            <a:r>
              <a:rPr lang="pl-PL" sz="1800" dirty="0"/>
              <a:t>Zakończenie robót zaplanowano na koniec października. Autobusy pojadą z dzielnicy Sikornik przez ulice Kochanowskiego, Kościuszki, Sobieskiego, Jasnogórską, Powstańców Warszawy, a dalej przez Plac Piłsudskiego i centrum miasta, łącząc najważniejsze punkty Gliwic. </a:t>
            </a:r>
          </a:p>
          <a:p>
            <a:r>
              <a:rPr lang="pl-PL" sz="1800" dirty="0"/>
              <a:t>Przy ul. Kościuszki powstaną </a:t>
            </a:r>
            <a:r>
              <a:rPr lang="pl-PL" sz="1800" b="1" dirty="0">
                <a:solidFill>
                  <a:srgbClr val="4C9600"/>
                </a:solidFill>
              </a:rPr>
              <a:t>cztery nowe przystanki</a:t>
            </a:r>
            <a:r>
              <a:rPr lang="pl-PL" sz="1800" dirty="0"/>
              <a:t>, które zapewnią dostęp m.in. do pobliskich szpitali, sądu, biblioteki i okolicznych biur. Przebudowane zostaną chodniki i przejścia dla pieszych. Te ostatnie skrócą się, dzięki czemu łatwiej będzie je pokonać osobom starszym i z niepełnosprawnościami. Powstanie także nowy odcinek infrastruktury rowerowej, który połączy się z trasą przy ul. Nowy Świat. </a:t>
            </a:r>
          </a:p>
          <a:p>
            <a:pPr marL="0" indent="0">
              <a:buNone/>
            </a:pPr>
            <a:endParaRPr lang="pl-PL" sz="2300" dirty="0"/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A79AD3A4-8039-45B7-94D3-971FBD084759}"/>
              </a:ext>
            </a:extLst>
          </p:cNvPr>
          <p:cNvSpPr/>
          <p:nvPr/>
        </p:nvSpPr>
        <p:spPr>
          <a:xfrm>
            <a:off x="7910453" y="6331257"/>
            <a:ext cx="305659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200" dirty="0">
                <a:solidFill>
                  <a:schemeClr val="bg1"/>
                </a:solidFill>
              </a:rPr>
              <a:t>f</a:t>
            </a:r>
            <a:r>
              <a:rPr lang="en-US" sz="1200" dirty="0" err="1">
                <a:solidFill>
                  <a:schemeClr val="bg1"/>
                </a:solidFill>
              </a:rPr>
              <a:t>ot</a:t>
            </a:r>
            <a:r>
              <a:rPr lang="en-US" sz="1200" dirty="0">
                <a:solidFill>
                  <a:schemeClr val="bg1"/>
                </a:solidFill>
              </a:rPr>
              <a:t>. </a:t>
            </a:r>
            <a:r>
              <a:rPr lang="pl-PL" sz="1200" dirty="0">
                <a:solidFill>
                  <a:schemeClr val="bg1"/>
                </a:solidFill>
              </a:rPr>
              <a:t>A. Nowak/ZDM Gliwice </a:t>
            </a: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4F51EE55-7188-462D-ACBD-43F692C277C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641" y="79141"/>
            <a:ext cx="1239396" cy="1251064"/>
          </a:xfrm>
          <a:prstGeom prst="rect">
            <a:avLst/>
          </a:prstGeom>
        </p:spPr>
      </p:pic>
      <p:sp>
        <p:nvSpPr>
          <p:cNvPr id="16" name="Tytuł 15">
            <a:extLst>
              <a:ext uri="{FF2B5EF4-FFF2-40B4-BE49-F238E27FC236}">
                <a16:creationId xmlns:a16="http://schemas.microsoft.com/office/drawing/2014/main" id="{5876A3A2-57B3-4561-8B3C-997A50E7C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5707" y="473122"/>
            <a:ext cx="3944472" cy="704260"/>
          </a:xfrm>
        </p:spPr>
        <p:txBody>
          <a:bodyPr>
            <a:normAutofit/>
          </a:bodyPr>
          <a:lstStyle/>
          <a:p>
            <a:r>
              <a:rPr lang="pl-PL" sz="3300" b="1" dirty="0">
                <a:solidFill>
                  <a:schemeClr val="bg1"/>
                </a:solidFill>
                <a:latin typeface="+mn-lt"/>
              </a:rPr>
              <a:t>Zmiany na Kościuszki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73A6DA27-054E-405C-993A-373174D040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77442" y="290607"/>
            <a:ext cx="1341236" cy="365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277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7EFD5157-374D-4A0D-B8EC-BFA08E05D7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2503" y="991370"/>
            <a:ext cx="7379689" cy="5866630"/>
          </a:xfrm>
          <a:prstGeom prst="rect">
            <a:avLst/>
          </a:prstGeom>
        </p:spPr>
      </p:pic>
      <p:pic>
        <p:nvPicPr>
          <p:cNvPr id="17" name="Obraz 16">
            <a:extLst>
              <a:ext uri="{FF2B5EF4-FFF2-40B4-BE49-F238E27FC236}">
                <a16:creationId xmlns:a16="http://schemas.microsoft.com/office/drawing/2014/main" id="{15ADA478-3E62-401C-A111-0E0B5486664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49"/>
          <a:stretch/>
        </p:blipFill>
        <p:spPr>
          <a:xfrm>
            <a:off x="0" y="0"/>
            <a:ext cx="12075458" cy="6849035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4F51EE55-7188-462D-ACBD-43F692C277C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8826" y="57735"/>
            <a:ext cx="1418377" cy="1422024"/>
          </a:xfrm>
          <a:prstGeom prst="rect">
            <a:avLst/>
          </a:prstGeom>
        </p:spPr>
      </p:pic>
      <p:sp>
        <p:nvSpPr>
          <p:cNvPr id="8" name="Prostokąt 7">
            <a:extLst>
              <a:ext uri="{FF2B5EF4-FFF2-40B4-BE49-F238E27FC236}">
                <a16:creationId xmlns:a16="http://schemas.microsoft.com/office/drawing/2014/main" id="{31C7A7FE-847E-499D-8FD5-B47AC98D7A40}"/>
              </a:ext>
            </a:extLst>
          </p:cNvPr>
          <p:cNvSpPr/>
          <p:nvPr/>
        </p:nvSpPr>
        <p:spPr>
          <a:xfrm>
            <a:off x="7112329" y="467812"/>
            <a:ext cx="3840509" cy="762213"/>
          </a:xfrm>
          <a:prstGeom prst="rect">
            <a:avLst/>
          </a:prstGeom>
          <a:solidFill>
            <a:srgbClr val="4C9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200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AFF0E48-DB8B-42DB-B852-8FB7D9B29A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54487" y="1525794"/>
            <a:ext cx="5163670" cy="5060575"/>
          </a:xfrm>
        </p:spPr>
        <p:txBody>
          <a:bodyPr>
            <a:noAutofit/>
          </a:bodyPr>
          <a:lstStyle/>
          <a:p>
            <a:r>
              <a:rPr lang="pl-PL" sz="2000" dirty="0"/>
              <a:t>Na kolejnej ulicy w Bojkowie rowerzyści mogą skorzystać z wygodnego rozwiązania komunikacyjnego. Na </a:t>
            </a:r>
            <a:r>
              <a:rPr lang="pl-PL" sz="2000" b="1" dirty="0">
                <a:solidFill>
                  <a:srgbClr val="4C9600"/>
                </a:solidFill>
              </a:rPr>
              <a:t>ul. Siennej </a:t>
            </a:r>
            <a:r>
              <a:rPr lang="pl-PL" sz="2000" dirty="0"/>
              <a:t>wprowadzono właśnie </a:t>
            </a:r>
            <a:r>
              <a:rPr lang="pl-PL" sz="2000" b="1" dirty="0" err="1">
                <a:solidFill>
                  <a:srgbClr val="4C9600"/>
                </a:solidFill>
              </a:rPr>
              <a:t>kontraruch</a:t>
            </a:r>
            <a:r>
              <a:rPr lang="pl-PL" sz="2000" b="1" dirty="0">
                <a:solidFill>
                  <a:srgbClr val="4C9600"/>
                </a:solidFill>
              </a:rPr>
              <a:t> rowerowy</a:t>
            </a:r>
            <a:r>
              <a:rPr lang="pl-PL" sz="2000" dirty="0"/>
              <a:t>, umożliwiający jazdę „pod prąd” na całej długości tej jednokierunkowej ulicy. Pomysł wprowadzenia zmian wyszedł od mieszkańców oraz Stowarzyszenia Rowerowego Gliwice, a wsparła go Rada Dzielnicy Bojków. </a:t>
            </a:r>
          </a:p>
          <a:p>
            <a:r>
              <a:rPr lang="pl-PL" sz="2000" dirty="0"/>
              <a:t>Wyznaczane są też </a:t>
            </a:r>
            <a:r>
              <a:rPr lang="pl-PL" sz="2000" b="1" dirty="0">
                <a:solidFill>
                  <a:srgbClr val="4C9600"/>
                </a:solidFill>
              </a:rPr>
              <a:t>kolejne pasy rowerowe </a:t>
            </a:r>
            <a:r>
              <a:rPr lang="pl-PL" sz="2000" dirty="0"/>
              <a:t>– tym razem prace objęły </a:t>
            </a:r>
            <a:r>
              <a:rPr lang="pl-PL" sz="2000" b="1" dirty="0">
                <a:solidFill>
                  <a:srgbClr val="4C9600"/>
                </a:solidFill>
              </a:rPr>
              <a:t>ul. Daszyńskiego </a:t>
            </a:r>
            <a:r>
              <a:rPr lang="pl-PL" sz="2000" dirty="0"/>
              <a:t>– na odcinku od </a:t>
            </a:r>
            <a:r>
              <a:rPr lang="pl-PL" sz="2000" b="1" dirty="0">
                <a:solidFill>
                  <a:srgbClr val="4C9600"/>
                </a:solidFill>
              </a:rPr>
              <a:t>ul. Kuleszy do ul. Architektów</a:t>
            </a:r>
            <a:r>
              <a:rPr lang="pl-PL" sz="2000" dirty="0"/>
              <a:t>. Nowe rozwiązania poprawią komfort </a:t>
            </a:r>
            <a:br>
              <a:rPr lang="pl-PL" sz="2000" dirty="0"/>
            </a:br>
            <a:r>
              <a:rPr lang="pl-PL" sz="2000" dirty="0"/>
              <a:t>i bezpieczeństwo wszystkich uczestników ruchu – rowerzystów, kierowców i pieszych.</a:t>
            </a: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51A2B669-71B5-42F3-918F-8E108CBAC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49374" y="500914"/>
            <a:ext cx="4204448" cy="696008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pl-PL" sz="3300" b="1" dirty="0">
                <a:solidFill>
                  <a:schemeClr val="bg1"/>
                </a:solidFill>
                <a:latin typeface="+mn-lt"/>
              </a:rPr>
              <a:t>Dla rowerzystów</a:t>
            </a:r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8ACB19C6-6911-425E-8911-CE9DD6AB820D}"/>
              </a:ext>
            </a:extLst>
          </p:cNvPr>
          <p:cNvSpPr/>
          <p:nvPr/>
        </p:nvSpPr>
        <p:spPr>
          <a:xfrm>
            <a:off x="2331720" y="6306384"/>
            <a:ext cx="233978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200" dirty="0">
                <a:solidFill>
                  <a:schemeClr val="bg1"/>
                </a:solidFill>
              </a:rPr>
              <a:t>f</a:t>
            </a:r>
            <a:r>
              <a:rPr lang="en-US" sz="1200" dirty="0" err="1">
                <a:solidFill>
                  <a:schemeClr val="bg1"/>
                </a:solidFill>
              </a:rPr>
              <a:t>ot</a:t>
            </a:r>
            <a:r>
              <a:rPr lang="en-US" sz="1200" dirty="0">
                <a:solidFill>
                  <a:schemeClr val="bg1"/>
                </a:solidFill>
              </a:rPr>
              <a:t>. </a:t>
            </a:r>
            <a:r>
              <a:rPr lang="pl-PL" sz="1200" dirty="0">
                <a:solidFill>
                  <a:schemeClr val="bg1"/>
                </a:solidFill>
              </a:rPr>
              <a:t>F. </a:t>
            </a:r>
            <a:r>
              <a:rPr lang="pl-PL" sz="1200" dirty="0" err="1">
                <a:solidFill>
                  <a:schemeClr val="bg1"/>
                </a:solidFill>
              </a:rPr>
              <a:t>Zobawa</a:t>
            </a:r>
            <a:r>
              <a:rPr lang="pl-PL" sz="1200" dirty="0">
                <a:solidFill>
                  <a:schemeClr val="bg1"/>
                </a:solidFill>
              </a:rPr>
              <a:t>/UM Gliwice</a:t>
            </a:r>
          </a:p>
        </p:txBody>
      </p:sp>
      <p:pic>
        <p:nvPicPr>
          <p:cNvPr id="13" name="Obraz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728" y="292383"/>
            <a:ext cx="1340700" cy="363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1337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CC7F8C5D-B626-4E6B-8C23-6C53360999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3073" y="873527"/>
            <a:ext cx="7533124" cy="5984471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793D28D1-F40E-4564-88EF-A64F7B1F2EB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1" r="2072" b="1538"/>
          <a:stretch/>
        </p:blipFill>
        <p:spPr>
          <a:xfrm flipH="1">
            <a:off x="-2" y="0"/>
            <a:ext cx="12192001" cy="6857998"/>
          </a:xfrm>
          <a:prstGeom prst="rect">
            <a:avLst/>
          </a:prstGeom>
        </p:spPr>
      </p:pic>
      <p:sp>
        <p:nvSpPr>
          <p:cNvPr id="8" name="Prostokąt 7">
            <a:extLst>
              <a:ext uri="{FF2B5EF4-FFF2-40B4-BE49-F238E27FC236}">
                <a16:creationId xmlns:a16="http://schemas.microsoft.com/office/drawing/2014/main" id="{31C7A7FE-847E-499D-8FD5-B47AC98D7A40}"/>
              </a:ext>
            </a:extLst>
          </p:cNvPr>
          <p:cNvSpPr/>
          <p:nvPr/>
        </p:nvSpPr>
        <p:spPr>
          <a:xfrm>
            <a:off x="878316" y="766358"/>
            <a:ext cx="3792071" cy="704260"/>
          </a:xfrm>
          <a:prstGeom prst="rect">
            <a:avLst/>
          </a:prstGeom>
          <a:solidFill>
            <a:srgbClr val="4C9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200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AFF0E48-DB8B-42DB-B852-8FB7D9B29A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6353" y="2348830"/>
            <a:ext cx="4479841" cy="4124748"/>
          </a:xfrm>
        </p:spPr>
        <p:txBody>
          <a:bodyPr>
            <a:noAutofit/>
          </a:bodyPr>
          <a:lstStyle/>
          <a:p>
            <a:r>
              <a:rPr lang="pl-PL" sz="2100" dirty="0"/>
              <a:t>Mieszkańcy Sośnicy mają nowe miejsce spotkań, ruchu i aktywności na świeżym powietrzu. </a:t>
            </a:r>
          </a:p>
          <a:p>
            <a:r>
              <a:rPr lang="pl-PL" sz="2100" dirty="0"/>
              <a:t>Przy </a:t>
            </a:r>
            <a:r>
              <a:rPr lang="pl-PL" sz="2100" b="1" dirty="0">
                <a:solidFill>
                  <a:srgbClr val="4C9600"/>
                </a:solidFill>
              </a:rPr>
              <a:t>ul. Wielickiej</a:t>
            </a:r>
            <a:r>
              <a:rPr lang="pl-PL" sz="2100" dirty="0"/>
              <a:t> powstała nowoczesna </a:t>
            </a:r>
            <a:r>
              <a:rPr lang="pl-PL" sz="2100" b="1" dirty="0">
                <a:solidFill>
                  <a:srgbClr val="4C9600"/>
                </a:solidFill>
              </a:rPr>
              <a:t>siłownia plenerowa </a:t>
            </a:r>
            <a:br>
              <a:rPr lang="pl-PL" sz="2100" b="1" dirty="0">
                <a:solidFill>
                  <a:srgbClr val="4C9600"/>
                </a:solidFill>
              </a:rPr>
            </a:br>
            <a:r>
              <a:rPr lang="pl-PL" sz="2100" b="1" dirty="0">
                <a:solidFill>
                  <a:srgbClr val="4C9600"/>
                </a:solidFill>
              </a:rPr>
              <a:t>i rozbudowana strefa </a:t>
            </a:r>
            <a:r>
              <a:rPr lang="pl-PL" sz="2100" b="1" dirty="0" err="1">
                <a:solidFill>
                  <a:srgbClr val="4C9600"/>
                </a:solidFill>
              </a:rPr>
              <a:t>street</a:t>
            </a:r>
            <a:r>
              <a:rPr lang="pl-PL" sz="2100" b="1" dirty="0">
                <a:solidFill>
                  <a:srgbClr val="4C9600"/>
                </a:solidFill>
              </a:rPr>
              <a:t> </a:t>
            </a:r>
            <a:r>
              <a:rPr lang="pl-PL" sz="2100" b="1" dirty="0" err="1">
                <a:solidFill>
                  <a:srgbClr val="4C9600"/>
                </a:solidFill>
              </a:rPr>
              <a:t>workout</a:t>
            </a:r>
            <a:r>
              <a:rPr lang="pl-PL" sz="2100" dirty="0"/>
              <a:t>, na których można poprawić sprawność i kondycję. To kolejny etap większej inwestycji  służącej rekreacji mieszkańców. Jej koszt to ponad </a:t>
            </a:r>
            <a:br>
              <a:rPr lang="pl-PL" sz="2100" dirty="0"/>
            </a:br>
            <a:r>
              <a:rPr lang="pl-PL" sz="2100" b="1" dirty="0">
                <a:solidFill>
                  <a:srgbClr val="4C9600"/>
                </a:solidFill>
              </a:rPr>
              <a:t>457 tys. zł</a:t>
            </a:r>
            <a:r>
              <a:rPr lang="pl-PL" sz="2100" dirty="0"/>
              <a:t>.</a:t>
            </a:r>
          </a:p>
          <a:p>
            <a:endParaRPr lang="pl-PL" sz="2000" dirty="0"/>
          </a:p>
          <a:p>
            <a:pPr marL="0" indent="0">
              <a:buNone/>
            </a:pPr>
            <a:endParaRPr lang="pl-PL" sz="2300" dirty="0"/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A79AD3A4-8039-45B7-94D3-971FBD084759}"/>
              </a:ext>
            </a:extLst>
          </p:cNvPr>
          <p:cNvSpPr/>
          <p:nvPr/>
        </p:nvSpPr>
        <p:spPr>
          <a:xfrm>
            <a:off x="7969415" y="6196579"/>
            <a:ext cx="156903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200" dirty="0">
                <a:solidFill>
                  <a:schemeClr val="bg1"/>
                </a:solidFill>
              </a:rPr>
              <a:t>f</a:t>
            </a:r>
            <a:r>
              <a:rPr lang="en-US" sz="1200" dirty="0" err="1">
                <a:solidFill>
                  <a:schemeClr val="bg1"/>
                </a:solidFill>
              </a:rPr>
              <a:t>ot</a:t>
            </a:r>
            <a:r>
              <a:rPr lang="en-US" sz="1200" dirty="0">
                <a:solidFill>
                  <a:schemeClr val="bg1"/>
                </a:solidFill>
              </a:rPr>
              <a:t>. </a:t>
            </a:r>
            <a:r>
              <a:rPr lang="pl-PL" sz="1200" dirty="0">
                <a:solidFill>
                  <a:schemeClr val="bg1"/>
                </a:solidFill>
              </a:rPr>
              <a:t>MZUK Gliwice </a:t>
            </a: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4F51EE55-7188-462D-ACBD-43F692C277C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6954" y="121572"/>
            <a:ext cx="1237054" cy="1248700"/>
          </a:xfrm>
          <a:prstGeom prst="rect">
            <a:avLst/>
          </a:prstGeom>
        </p:spPr>
      </p:pic>
      <p:sp>
        <p:nvSpPr>
          <p:cNvPr id="16" name="Tytuł 15">
            <a:extLst>
              <a:ext uri="{FF2B5EF4-FFF2-40B4-BE49-F238E27FC236}">
                <a16:creationId xmlns:a16="http://schemas.microsoft.com/office/drawing/2014/main" id="{5876A3A2-57B3-4561-8B3C-997A50E7C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3584" y="667668"/>
            <a:ext cx="3221533" cy="914806"/>
          </a:xfrm>
        </p:spPr>
        <p:txBody>
          <a:bodyPr>
            <a:normAutofit/>
          </a:bodyPr>
          <a:lstStyle/>
          <a:p>
            <a:r>
              <a:rPr lang="pl-PL" sz="3400" b="1" dirty="0">
                <a:solidFill>
                  <a:schemeClr val="bg1"/>
                </a:solidFill>
                <a:latin typeface="+mn-lt"/>
              </a:rPr>
              <a:t>Skwer w Sośnicy</a:t>
            </a:r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id="{1BF45BD8-1D72-4470-BDAB-BC8ACD2B51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3738" y="255211"/>
            <a:ext cx="1340700" cy="363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6501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06895EB7-05BA-46D2-AE6B-A0CA4BC1FD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0212" y="1012716"/>
            <a:ext cx="7449671" cy="5836319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4A728D56-8155-4681-974D-C07D01DC012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49"/>
          <a:stretch/>
        </p:blipFill>
        <p:spPr>
          <a:xfrm>
            <a:off x="0" y="0"/>
            <a:ext cx="12192000" cy="6849035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4F51EE55-7188-462D-ACBD-43F692C277C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166" y="146025"/>
            <a:ext cx="1418377" cy="1422024"/>
          </a:xfrm>
          <a:prstGeom prst="rect">
            <a:avLst/>
          </a:prstGeom>
        </p:spPr>
      </p:pic>
      <p:sp>
        <p:nvSpPr>
          <p:cNvPr id="8" name="Prostokąt 7">
            <a:extLst>
              <a:ext uri="{FF2B5EF4-FFF2-40B4-BE49-F238E27FC236}">
                <a16:creationId xmlns:a16="http://schemas.microsoft.com/office/drawing/2014/main" id="{31C7A7FE-847E-499D-8FD5-B47AC98D7A40}"/>
              </a:ext>
            </a:extLst>
          </p:cNvPr>
          <p:cNvSpPr/>
          <p:nvPr/>
        </p:nvSpPr>
        <p:spPr>
          <a:xfrm>
            <a:off x="7449671" y="757809"/>
            <a:ext cx="3352800" cy="842682"/>
          </a:xfrm>
          <a:prstGeom prst="rect">
            <a:avLst/>
          </a:prstGeom>
          <a:solidFill>
            <a:srgbClr val="4C9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200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AFF0E48-DB8B-42DB-B852-8FB7D9B29A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72910" y="1954082"/>
            <a:ext cx="4325639" cy="3686434"/>
          </a:xfrm>
        </p:spPr>
        <p:txBody>
          <a:bodyPr>
            <a:noAutofit/>
          </a:bodyPr>
          <a:lstStyle/>
          <a:p>
            <a:r>
              <a:rPr lang="pl-PL" sz="2100" dirty="0"/>
              <a:t>Budowa </a:t>
            </a:r>
            <a:r>
              <a:rPr lang="pl-PL" sz="2100" b="1" dirty="0">
                <a:solidFill>
                  <a:srgbClr val="4C9600"/>
                </a:solidFill>
              </a:rPr>
              <a:t>nowego segmentu </a:t>
            </a:r>
            <a:r>
              <a:rPr lang="pl-PL" sz="2100" dirty="0"/>
              <a:t>przy Zespole Szkolno-Przedszkolnym </a:t>
            </a:r>
            <a:br>
              <a:rPr lang="pl-PL" sz="2100" dirty="0"/>
            </a:br>
            <a:r>
              <a:rPr lang="pl-PL" sz="2100" dirty="0"/>
              <a:t>nr 7 przy ul. Ligonia trwa i jest już </a:t>
            </a:r>
            <a:r>
              <a:rPr lang="pl-PL" sz="2100" b="1" dirty="0">
                <a:solidFill>
                  <a:srgbClr val="4C9600"/>
                </a:solidFill>
              </a:rPr>
              <a:t>mocno zaawansowana</a:t>
            </a:r>
            <a:r>
              <a:rPr lang="pl-PL" sz="2100" dirty="0"/>
              <a:t>. </a:t>
            </a:r>
          </a:p>
          <a:p>
            <a:r>
              <a:rPr lang="pl-PL" sz="2100" dirty="0"/>
              <a:t>Równolegle z robotami budowlanymi przeprowadzono </a:t>
            </a:r>
            <a:r>
              <a:rPr lang="pl-PL" sz="2100" b="1" dirty="0">
                <a:solidFill>
                  <a:srgbClr val="4C9600"/>
                </a:solidFill>
              </a:rPr>
              <a:t>renowację dwóch przyszkolnych boisk. Uczniowie mogą już bez przeszkód grać na nich w piłkę</a:t>
            </a:r>
            <a:r>
              <a:rPr lang="pl-PL" sz="2100" dirty="0"/>
              <a:t>.</a:t>
            </a:r>
          </a:p>
          <a:p>
            <a:pPr marL="0" indent="0">
              <a:buNone/>
            </a:pPr>
            <a:endParaRPr lang="pl-PL" sz="2400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51A2B669-71B5-42F3-918F-8E108CBAC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9767" y="878541"/>
            <a:ext cx="2914648" cy="601218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pl-PL" sz="3300" b="1" dirty="0">
                <a:solidFill>
                  <a:schemeClr val="bg1"/>
                </a:solidFill>
                <a:latin typeface="+mn-lt"/>
              </a:rPr>
              <a:t>Już można grać</a:t>
            </a:r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8ACB19C6-6911-425E-8911-CE9DD6AB820D}"/>
              </a:ext>
            </a:extLst>
          </p:cNvPr>
          <p:cNvSpPr/>
          <p:nvPr/>
        </p:nvSpPr>
        <p:spPr>
          <a:xfrm>
            <a:off x="2536114" y="6223446"/>
            <a:ext cx="200809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200" dirty="0">
                <a:solidFill>
                  <a:schemeClr val="bg1"/>
                </a:solidFill>
              </a:rPr>
              <a:t>f</a:t>
            </a:r>
            <a:r>
              <a:rPr lang="en-US" sz="1200" dirty="0" err="1">
                <a:solidFill>
                  <a:schemeClr val="bg1"/>
                </a:solidFill>
              </a:rPr>
              <a:t>ot</a:t>
            </a:r>
            <a:r>
              <a:rPr lang="en-US" sz="1200" dirty="0">
                <a:solidFill>
                  <a:schemeClr val="bg1"/>
                </a:solidFill>
              </a:rPr>
              <a:t>. </a:t>
            </a:r>
            <a:r>
              <a:rPr lang="pl-PL" sz="1200" dirty="0">
                <a:solidFill>
                  <a:schemeClr val="bg1"/>
                </a:solidFill>
              </a:rPr>
              <a:t>Materiały </a:t>
            </a:r>
            <a:r>
              <a:rPr lang="pl-PL" sz="1200" dirty="0" err="1">
                <a:solidFill>
                  <a:schemeClr val="bg1"/>
                </a:solidFill>
              </a:rPr>
              <a:t>PRUiM</a:t>
            </a:r>
            <a:r>
              <a:rPr lang="pl-PL" sz="1200" dirty="0">
                <a:solidFill>
                  <a:schemeClr val="bg1"/>
                </a:solidFill>
              </a:rPr>
              <a:t> S.A.</a:t>
            </a:r>
          </a:p>
        </p:txBody>
      </p:sp>
      <p:pic>
        <p:nvPicPr>
          <p:cNvPr id="13" name="Obraz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834" y="329287"/>
            <a:ext cx="1340700" cy="363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7808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CDDC0B79-6AF0-4FD0-BCB6-76058AB480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8978" y="1042043"/>
            <a:ext cx="7879080" cy="5840322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97AD3463-4191-4FEE-BC28-A89170894FD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49"/>
          <a:stretch/>
        </p:blipFill>
        <p:spPr>
          <a:xfrm>
            <a:off x="0" y="0"/>
            <a:ext cx="12192000" cy="6958562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AFF0E48-DB8B-42DB-B852-8FB7D9B29A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00102" y="1768971"/>
            <a:ext cx="5051512" cy="4432954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00000"/>
              </a:lnSpc>
            </a:pPr>
            <a:r>
              <a:rPr lang="pl-PL" sz="2400" dirty="0"/>
              <a:t>Założenia programu tzw. </a:t>
            </a:r>
            <a:r>
              <a:rPr lang="pl-PL" sz="2400" b="1" dirty="0">
                <a:solidFill>
                  <a:srgbClr val="4C9600"/>
                </a:solidFill>
              </a:rPr>
              <a:t>najmu senioralnego</a:t>
            </a:r>
            <a:r>
              <a:rPr lang="pl-PL" sz="2400" dirty="0"/>
              <a:t> przedstawiła podczas swojego pobytu w Gliwicach </a:t>
            </a:r>
            <a:r>
              <a:rPr lang="pl-PL" sz="2400" b="1" dirty="0">
                <a:solidFill>
                  <a:srgbClr val="4C9600"/>
                </a:solidFill>
              </a:rPr>
              <a:t>Marzena Okła-</a:t>
            </a:r>
            <a:r>
              <a:rPr lang="pl-PL" sz="2400" b="1" dirty="0" err="1">
                <a:solidFill>
                  <a:srgbClr val="4C9600"/>
                </a:solidFill>
              </a:rPr>
              <a:t>Drewnowicz</a:t>
            </a:r>
            <a:r>
              <a:rPr lang="pl-PL" sz="2400" dirty="0"/>
              <a:t>, sekretarz stanu </a:t>
            </a:r>
            <a:br>
              <a:rPr lang="pl-PL" sz="2400" dirty="0"/>
            </a:br>
            <a:r>
              <a:rPr lang="pl-PL" sz="2400" dirty="0"/>
              <a:t>w Kancelarii Prezesa Rady Ministrów, odpowiedzialna za politykę senioralną. </a:t>
            </a:r>
          </a:p>
          <a:p>
            <a:pPr>
              <a:lnSpc>
                <a:spcPct val="100000"/>
              </a:lnSpc>
            </a:pPr>
            <a:r>
              <a:rPr lang="pl-PL" sz="2400" dirty="0"/>
              <a:t>Jako samorząd chcemy realnie wpływać na poprawę jakości gliwickich seniorów </a:t>
            </a:r>
            <a:br>
              <a:rPr lang="pl-PL" sz="2400" dirty="0"/>
            </a:br>
            <a:r>
              <a:rPr lang="pl-PL" sz="2400" dirty="0"/>
              <a:t>i </a:t>
            </a:r>
            <a:r>
              <a:rPr lang="pl-PL" sz="2400" b="1" dirty="0">
                <a:solidFill>
                  <a:srgbClr val="4C9600"/>
                </a:solidFill>
              </a:rPr>
              <a:t>wspierać nowoczesne modele zamieszkania dla osób starszych</a:t>
            </a:r>
            <a:r>
              <a:rPr lang="pl-PL" sz="2400" dirty="0"/>
              <a:t>. </a:t>
            </a:r>
          </a:p>
          <a:p>
            <a:pPr>
              <a:lnSpc>
                <a:spcPct val="100000"/>
              </a:lnSpc>
            </a:pPr>
            <a:r>
              <a:rPr lang="pl-PL" sz="2400" dirty="0"/>
              <a:t>Mają one przeciwdziałać samotności, wspierać samodzielność i tworzyć społeczności oparte na relacjach. </a:t>
            </a:r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31C7A7FE-847E-499D-8FD5-B47AC98D7A40}"/>
              </a:ext>
            </a:extLst>
          </p:cNvPr>
          <p:cNvSpPr/>
          <p:nvPr/>
        </p:nvSpPr>
        <p:spPr>
          <a:xfrm>
            <a:off x="6600102" y="690392"/>
            <a:ext cx="5155726" cy="886342"/>
          </a:xfrm>
          <a:prstGeom prst="rect">
            <a:avLst/>
          </a:prstGeom>
          <a:solidFill>
            <a:srgbClr val="4C9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200"/>
          </a:p>
        </p:txBody>
      </p:sp>
      <p:pic>
        <p:nvPicPr>
          <p:cNvPr id="16" name="Obraz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452" y="327286"/>
            <a:ext cx="1340700" cy="363106"/>
          </a:xfrm>
          <a:prstGeom prst="rect">
            <a:avLst/>
          </a:prstGeom>
        </p:spPr>
      </p:pic>
      <p:sp>
        <p:nvSpPr>
          <p:cNvPr id="10" name="Tytuł 1">
            <a:extLst>
              <a:ext uri="{FF2B5EF4-FFF2-40B4-BE49-F238E27FC236}">
                <a16:creationId xmlns:a16="http://schemas.microsoft.com/office/drawing/2014/main" id="{03307C07-7811-44A6-BFB0-6675E12F39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97622" y="705703"/>
            <a:ext cx="4760686" cy="672679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pl-PL" sz="34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pl-PL" sz="3300" b="1" dirty="0">
                <a:solidFill>
                  <a:schemeClr val="bg1"/>
                </a:solidFill>
                <a:latin typeface="+mn-lt"/>
              </a:rPr>
              <a:t>Mieszkania dla seniorów   </a:t>
            </a:r>
          </a:p>
        </p:txBody>
      </p:sp>
      <p:pic>
        <p:nvPicPr>
          <p:cNvPr id="9" name="Grafika 8">
            <a:extLst>
              <a:ext uri="{FF2B5EF4-FFF2-40B4-BE49-F238E27FC236}">
                <a16:creationId xmlns:a16="http://schemas.microsoft.com/office/drawing/2014/main" id="{0B6E6231-C2EC-4DE3-8A39-E674A2AC995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538754" y="231584"/>
            <a:ext cx="1371068" cy="1371068"/>
          </a:xfrm>
          <a:prstGeom prst="rect">
            <a:avLst/>
          </a:prstGeom>
        </p:spPr>
      </p:pic>
      <p:sp>
        <p:nvSpPr>
          <p:cNvPr id="14" name="Prostokąt 13">
            <a:extLst>
              <a:ext uri="{FF2B5EF4-FFF2-40B4-BE49-F238E27FC236}">
                <a16:creationId xmlns:a16="http://schemas.microsoft.com/office/drawing/2014/main" id="{07CD69AD-9DF8-4C7D-9D39-5AE2D062E3F8}"/>
              </a:ext>
            </a:extLst>
          </p:cNvPr>
          <p:cNvSpPr/>
          <p:nvPr/>
        </p:nvSpPr>
        <p:spPr>
          <a:xfrm>
            <a:off x="1898747" y="6201925"/>
            <a:ext cx="264000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>
                <a:solidFill>
                  <a:schemeClr val="bg1"/>
                </a:solidFill>
              </a:rPr>
              <a:t>Fot</a:t>
            </a:r>
            <a:r>
              <a:rPr lang="en-US" sz="1200" dirty="0">
                <a:solidFill>
                  <a:schemeClr val="bg1"/>
                </a:solidFill>
              </a:rPr>
              <a:t>. </a:t>
            </a:r>
            <a:r>
              <a:rPr lang="pl-PL" sz="1200" dirty="0">
                <a:solidFill>
                  <a:schemeClr val="bg1"/>
                </a:solidFill>
              </a:rPr>
              <a:t>D. Nita-Garbiec/UM w </a:t>
            </a:r>
            <a:r>
              <a:rPr lang="en-US" sz="1200" dirty="0" err="1">
                <a:solidFill>
                  <a:schemeClr val="bg1"/>
                </a:solidFill>
              </a:rPr>
              <a:t>Gliwic</a:t>
            </a:r>
            <a:r>
              <a:rPr lang="pl-PL" sz="1200" dirty="0">
                <a:solidFill>
                  <a:schemeClr val="bg1"/>
                </a:solidFill>
              </a:rPr>
              <a:t>ach</a:t>
            </a:r>
          </a:p>
        </p:txBody>
      </p:sp>
    </p:spTree>
    <p:extLst>
      <p:ext uri="{BB962C8B-B14F-4D97-AF65-F5344CB8AC3E}">
        <p14:creationId xmlns:p14="http://schemas.microsoft.com/office/powerpoint/2010/main" val="21854355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D35E8370-2D67-4B97-AA5C-FD7F1DDD2E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5840" y="758958"/>
            <a:ext cx="8030709" cy="6099041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9CDB9236-C558-410E-B8B0-B8E32EE20A0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1" r="2072" b="1538"/>
          <a:stretch/>
        </p:blipFill>
        <p:spPr>
          <a:xfrm flipH="1">
            <a:off x="0" y="1"/>
            <a:ext cx="12192000" cy="6857999"/>
          </a:xfrm>
          <a:prstGeom prst="rect">
            <a:avLst/>
          </a:prstGeom>
        </p:spPr>
      </p:pic>
      <p:sp>
        <p:nvSpPr>
          <p:cNvPr id="7" name="Prostokąt 6">
            <a:extLst>
              <a:ext uri="{FF2B5EF4-FFF2-40B4-BE49-F238E27FC236}">
                <a16:creationId xmlns:a16="http://schemas.microsoft.com/office/drawing/2014/main" id="{31C7A7FE-847E-499D-8FD5-B47AC98D7A40}"/>
              </a:ext>
            </a:extLst>
          </p:cNvPr>
          <p:cNvSpPr/>
          <p:nvPr/>
        </p:nvSpPr>
        <p:spPr>
          <a:xfrm>
            <a:off x="570020" y="637946"/>
            <a:ext cx="4322942" cy="772626"/>
          </a:xfrm>
          <a:prstGeom prst="rect">
            <a:avLst/>
          </a:prstGeom>
          <a:solidFill>
            <a:srgbClr val="4C9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200000"/>
              </a:lnSpc>
            </a:pPr>
            <a:endParaRPr lang="pl-PL" sz="3400" b="1" dirty="0"/>
          </a:p>
        </p:txBody>
      </p:sp>
      <p:sp>
        <p:nvSpPr>
          <p:cNvPr id="8" name="Tytuł 1">
            <a:extLst>
              <a:ext uri="{FF2B5EF4-FFF2-40B4-BE49-F238E27FC236}">
                <a16:creationId xmlns:a16="http://schemas.microsoft.com/office/drawing/2014/main" id="{51A2B669-71B5-42F3-918F-8E108CBAC0A1}"/>
              </a:ext>
            </a:extLst>
          </p:cNvPr>
          <p:cNvSpPr txBox="1">
            <a:spLocks/>
          </p:cNvSpPr>
          <p:nvPr/>
        </p:nvSpPr>
        <p:spPr>
          <a:xfrm>
            <a:off x="963779" y="1108312"/>
            <a:ext cx="4344075" cy="953889"/>
          </a:xfrm>
          <a:prstGeom prst="rect">
            <a:avLst/>
          </a:prstGeom>
        </p:spPr>
        <p:txBody>
          <a:bodyPr vert="horz" lIns="91440" tIns="3600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60000"/>
              </a:lnSpc>
            </a:pPr>
            <a:endParaRPr lang="pl-PL" sz="32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75A4BC3-19ED-47E0-A52A-89D56BE8FF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4404" y="1636533"/>
            <a:ext cx="4624816" cy="4181280"/>
          </a:xfrm>
        </p:spPr>
        <p:txBody>
          <a:bodyPr>
            <a:normAutofit/>
          </a:bodyPr>
          <a:lstStyle/>
          <a:p>
            <a:r>
              <a:rPr lang="pl-PL" sz="2150" dirty="0"/>
              <a:t>Zakończyły się konsultacje społeczne dotyczące </a:t>
            </a:r>
            <a:r>
              <a:rPr lang="pl-PL" sz="2150" b="1" dirty="0">
                <a:solidFill>
                  <a:srgbClr val="4C9600"/>
                </a:solidFill>
              </a:rPr>
              <a:t>Gliwickiej Inicjatywy Lokalnej</a:t>
            </a:r>
            <a:r>
              <a:rPr lang="pl-PL" sz="2150" dirty="0"/>
              <a:t>. </a:t>
            </a:r>
          </a:p>
          <a:p>
            <a:r>
              <a:rPr lang="pl-PL" sz="2150" dirty="0"/>
              <a:t>Opinie mieszkańców, dotyczące jej uproszczenia i doprecyzowania zbieraliśmy do 25 sierpnia. </a:t>
            </a:r>
          </a:p>
          <a:p>
            <a:r>
              <a:rPr lang="pl-PL" sz="2150" dirty="0"/>
              <a:t>Projekt nowej uchwały w tej sprawie znajdzie się w porządku październikowej sesji.</a:t>
            </a:r>
            <a:r>
              <a:rPr lang="pl-PL" sz="2150" b="1" dirty="0"/>
              <a:t> </a:t>
            </a:r>
          </a:p>
          <a:p>
            <a:r>
              <a:rPr lang="pl-PL" sz="2150" dirty="0"/>
              <a:t>Chcemy, by była ona bardziej przyjazna i łatwiejsza dla mieszkańców.</a:t>
            </a:r>
            <a:endParaRPr lang="pl-PL" sz="2150" b="1" dirty="0"/>
          </a:p>
        </p:txBody>
      </p:sp>
      <p:pic>
        <p:nvPicPr>
          <p:cNvPr id="6" name="Grafika 9">
            <a:extLst>
              <a:ext uri="{FF2B5EF4-FFF2-40B4-BE49-F238E27FC236}">
                <a16:creationId xmlns:a16="http://schemas.microsoft.com/office/drawing/2014/main" id="{4E52D21F-8E92-4FD7-92AB-0771C8A83A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29388" y="148590"/>
            <a:ext cx="1419518" cy="1419518"/>
          </a:xfrm>
          <a:prstGeom prst="rect">
            <a:avLst/>
          </a:prstGeom>
        </p:spPr>
      </p:pic>
      <p:pic>
        <p:nvPicPr>
          <p:cNvPr id="19" name="Obraz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7504" y="327286"/>
            <a:ext cx="1340700" cy="363106"/>
          </a:xfrm>
          <a:prstGeom prst="rect">
            <a:avLst/>
          </a:prstGeom>
        </p:spPr>
      </p:pic>
      <p:sp>
        <p:nvSpPr>
          <p:cNvPr id="5" name="Prostokąt 4">
            <a:extLst>
              <a:ext uri="{FF2B5EF4-FFF2-40B4-BE49-F238E27FC236}">
                <a16:creationId xmlns:a16="http://schemas.microsoft.com/office/drawing/2014/main" id="{677DC24D-9CA5-4F03-966D-E91CF7E7697C}"/>
              </a:ext>
            </a:extLst>
          </p:cNvPr>
          <p:cNvSpPr/>
          <p:nvPr/>
        </p:nvSpPr>
        <p:spPr>
          <a:xfrm>
            <a:off x="-1284564" y="681626"/>
            <a:ext cx="6096000" cy="79605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sz="3400" b="1" dirty="0">
                <a:solidFill>
                  <a:schemeClr val="bg1"/>
                </a:solidFill>
              </a:rPr>
              <a:t>               </a:t>
            </a:r>
            <a:endParaRPr lang="pl-PL" sz="3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CBD203EA-B11E-4A81-8864-3B70BBF4A48C}"/>
              </a:ext>
            </a:extLst>
          </p:cNvPr>
          <p:cNvSpPr/>
          <p:nvPr/>
        </p:nvSpPr>
        <p:spPr>
          <a:xfrm>
            <a:off x="926430" y="698332"/>
            <a:ext cx="3906479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3400" b="1" dirty="0">
                <a:solidFill>
                  <a:schemeClr val="bg1"/>
                </a:solidFill>
              </a:rPr>
              <a:t> </a:t>
            </a:r>
            <a:r>
              <a:rPr lang="pl-PL" sz="3300" b="1" dirty="0">
                <a:solidFill>
                  <a:schemeClr val="bg1"/>
                </a:solidFill>
              </a:rPr>
              <a:t>GIL w nowej wersji</a:t>
            </a:r>
            <a:endParaRPr lang="pl-PL" sz="3300" dirty="0"/>
          </a:p>
        </p:txBody>
      </p:sp>
    </p:spTree>
    <p:extLst>
      <p:ext uri="{BB962C8B-B14F-4D97-AF65-F5344CB8AC3E}">
        <p14:creationId xmlns:p14="http://schemas.microsoft.com/office/powerpoint/2010/main" val="4200206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Obraz 21">
            <a:extLst>
              <a:ext uri="{FF2B5EF4-FFF2-40B4-BE49-F238E27FC236}">
                <a16:creationId xmlns:a16="http://schemas.microsoft.com/office/drawing/2014/main" id="{AA262A7B-FADB-44F8-B47C-80B87AE623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4424" y="1017678"/>
            <a:ext cx="6663337" cy="5840322"/>
          </a:xfrm>
          <a:prstGeom prst="rect">
            <a:avLst/>
          </a:prstGeom>
        </p:spPr>
      </p:pic>
      <p:pic>
        <p:nvPicPr>
          <p:cNvPr id="23" name="Obraz 22">
            <a:extLst>
              <a:ext uri="{FF2B5EF4-FFF2-40B4-BE49-F238E27FC236}">
                <a16:creationId xmlns:a16="http://schemas.microsoft.com/office/drawing/2014/main" id="{07CA3711-4FA0-42D3-8754-6989527A8F5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49"/>
          <a:stretch/>
        </p:blipFill>
        <p:spPr>
          <a:xfrm>
            <a:off x="-182881" y="0"/>
            <a:ext cx="12192000" cy="6858000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AFF0E48-DB8B-42DB-B852-8FB7D9B29A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3337" y="1852845"/>
            <a:ext cx="5051512" cy="4210853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pl-PL" sz="2000" dirty="0"/>
              <a:t>Rozpoczęły się prace nad </a:t>
            </a:r>
            <a:r>
              <a:rPr lang="pl-PL" sz="2000" b="1" dirty="0">
                <a:solidFill>
                  <a:srgbClr val="4C9600"/>
                </a:solidFill>
              </a:rPr>
              <a:t>Strategią Marki </a:t>
            </a:r>
            <a:br>
              <a:rPr lang="pl-PL" sz="2000" b="1" dirty="0">
                <a:solidFill>
                  <a:srgbClr val="4C9600"/>
                </a:solidFill>
              </a:rPr>
            </a:br>
            <a:r>
              <a:rPr lang="pl-PL" sz="2000" b="1" dirty="0">
                <a:solidFill>
                  <a:srgbClr val="4C9600"/>
                </a:solidFill>
              </a:rPr>
              <a:t>i Komunikacji Marketingowej Gliwic</a:t>
            </a:r>
            <a:r>
              <a:rPr lang="pl-PL" sz="2000" dirty="0"/>
              <a:t>.</a:t>
            </a:r>
          </a:p>
          <a:p>
            <a:pPr>
              <a:lnSpc>
                <a:spcPct val="80000"/>
              </a:lnSpc>
            </a:pPr>
            <a:r>
              <a:rPr lang="pl-PL" sz="2000" dirty="0"/>
              <a:t>Działająca na zlecenie miasta firma stworzy ją m.in. </a:t>
            </a:r>
            <a:r>
              <a:rPr lang="pl-PL" sz="2000" b="1" dirty="0">
                <a:solidFill>
                  <a:srgbClr val="4C9600"/>
                </a:solidFill>
              </a:rPr>
              <a:t>w oparciu o opinie mieszkańców oraz osób związanych z Gliwicami</a:t>
            </a:r>
            <a:r>
              <a:rPr lang="pl-PL" sz="2000" dirty="0"/>
              <a:t>. </a:t>
            </a:r>
          </a:p>
          <a:p>
            <a:pPr>
              <a:lnSpc>
                <a:spcPct val="80000"/>
              </a:lnSpc>
            </a:pPr>
            <a:r>
              <a:rPr lang="pl-PL" sz="2000" dirty="0"/>
              <a:t>Do 31 sierpnia można je było przekazać za pośrednictwem ankiety udostępnionej na Gliwickiej Platformie Partycypacyjnej. </a:t>
            </a:r>
          </a:p>
          <a:p>
            <a:pPr>
              <a:lnSpc>
                <a:spcPct val="80000"/>
              </a:lnSpc>
            </a:pPr>
            <a:r>
              <a:rPr lang="pl-PL" sz="2000" dirty="0"/>
              <a:t>W ramach dalszych prac nad strategią przewidziano m.in. warsztaty zespołu strategicznego, wywiady grupowe </a:t>
            </a:r>
            <a:br>
              <a:rPr lang="pl-PL" sz="2000" dirty="0"/>
            </a:br>
            <a:r>
              <a:rPr lang="pl-PL" sz="2000" dirty="0"/>
              <a:t>z gliwiczanami aktywnymi w różnych sferach życia miasta, spotkania konsultacyjne. </a:t>
            </a:r>
          </a:p>
          <a:p>
            <a:pPr>
              <a:lnSpc>
                <a:spcPct val="80000"/>
              </a:lnSpc>
            </a:pPr>
            <a:r>
              <a:rPr lang="pl-PL" sz="2000" b="1" dirty="0">
                <a:solidFill>
                  <a:srgbClr val="4C9600"/>
                </a:solidFill>
              </a:rPr>
              <a:t>Tworzenie gliwickiej strategii potrwa do końca tego roku</a:t>
            </a:r>
            <a:r>
              <a:rPr lang="pl-PL" sz="2000" dirty="0"/>
              <a:t>.</a:t>
            </a:r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31C7A7FE-847E-499D-8FD5-B47AC98D7A40}"/>
              </a:ext>
            </a:extLst>
          </p:cNvPr>
          <p:cNvSpPr/>
          <p:nvPr/>
        </p:nvSpPr>
        <p:spPr>
          <a:xfrm>
            <a:off x="6773546" y="616014"/>
            <a:ext cx="5051513" cy="1016488"/>
          </a:xfrm>
          <a:prstGeom prst="rect">
            <a:avLst/>
          </a:prstGeom>
          <a:solidFill>
            <a:srgbClr val="4C9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200"/>
          </a:p>
        </p:txBody>
      </p:sp>
      <p:pic>
        <p:nvPicPr>
          <p:cNvPr id="16" name="Obraz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452" y="327286"/>
            <a:ext cx="1340700" cy="363106"/>
          </a:xfrm>
          <a:prstGeom prst="rect">
            <a:avLst/>
          </a:prstGeom>
        </p:spPr>
      </p:pic>
      <p:sp>
        <p:nvSpPr>
          <p:cNvPr id="10" name="Tytuł 1">
            <a:extLst>
              <a:ext uri="{FF2B5EF4-FFF2-40B4-BE49-F238E27FC236}">
                <a16:creationId xmlns:a16="http://schemas.microsoft.com/office/drawing/2014/main" id="{03307C07-7811-44A6-BFB0-6675E12F39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9611" y="794302"/>
            <a:ext cx="4859383" cy="680843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pl-PL" sz="3100" b="1" dirty="0">
                <a:solidFill>
                  <a:schemeClr val="bg1"/>
                </a:solidFill>
                <a:latin typeface="+mn-lt"/>
              </a:rPr>
              <a:t>Pracujemy nad strategią </a:t>
            </a:r>
            <a:br>
              <a:rPr lang="pl-PL" sz="3100" b="1" dirty="0">
                <a:solidFill>
                  <a:schemeClr val="bg1"/>
                </a:solidFill>
                <a:latin typeface="+mn-lt"/>
              </a:rPr>
            </a:br>
            <a:r>
              <a:rPr lang="pl-PL" sz="3100" b="1" dirty="0">
                <a:solidFill>
                  <a:schemeClr val="bg1"/>
                </a:solidFill>
                <a:latin typeface="+mn-lt"/>
              </a:rPr>
              <a:t>Marki Miasta   </a:t>
            </a:r>
          </a:p>
        </p:txBody>
      </p:sp>
      <p:pic>
        <p:nvPicPr>
          <p:cNvPr id="9" name="Grafika 8">
            <a:extLst>
              <a:ext uri="{FF2B5EF4-FFF2-40B4-BE49-F238E27FC236}">
                <a16:creationId xmlns:a16="http://schemas.microsoft.com/office/drawing/2014/main" id="{0B6E6231-C2EC-4DE3-8A39-E674A2AC995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206926" y="53923"/>
            <a:ext cx="1404295" cy="1404295"/>
          </a:xfrm>
          <a:prstGeom prst="rect">
            <a:avLst/>
          </a:prstGeom>
        </p:spPr>
      </p:pic>
      <p:sp>
        <p:nvSpPr>
          <p:cNvPr id="24" name="Prostokąt 23">
            <a:extLst>
              <a:ext uri="{FF2B5EF4-FFF2-40B4-BE49-F238E27FC236}">
                <a16:creationId xmlns:a16="http://schemas.microsoft.com/office/drawing/2014/main" id="{48168640-509C-45A4-889C-5B4E8802062D}"/>
              </a:ext>
            </a:extLst>
          </p:cNvPr>
          <p:cNvSpPr/>
          <p:nvPr/>
        </p:nvSpPr>
        <p:spPr>
          <a:xfrm>
            <a:off x="2542265" y="6160769"/>
            <a:ext cx="230393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>
                <a:solidFill>
                  <a:schemeClr val="bg1"/>
                </a:solidFill>
              </a:rPr>
              <a:t>Fot</a:t>
            </a:r>
            <a:r>
              <a:rPr lang="en-US" sz="1200" dirty="0">
                <a:solidFill>
                  <a:schemeClr val="bg1"/>
                </a:solidFill>
              </a:rPr>
              <a:t>. </a:t>
            </a:r>
            <a:r>
              <a:rPr lang="pl-PL" sz="1200" dirty="0">
                <a:solidFill>
                  <a:schemeClr val="bg1"/>
                </a:solidFill>
              </a:rPr>
              <a:t>M. Buksa/UM Gliwice</a:t>
            </a:r>
          </a:p>
        </p:txBody>
      </p:sp>
    </p:spTree>
    <p:extLst>
      <p:ext uri="{BB962C8B-B14F-4D97-AF65-F5344CB8AC3E}">
        <p14:creationId xmlns:p14="http://schemas.microsoft.com/office/powerpoint/2010/main" val="30720072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547F4468-AE89-4EB2-95E5-D2BF26EAB8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094" y="845053"/>
            <a:ext cx="8008523" cy="6012946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77890ACD-2204-4780-9BA5-0F64B70B8AE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1" r="2072" b="1538"/>
          <a:stretch/>
        </p:blipFill>
        <p:spPr>
          <a:xfrm flipH="1">
            <a:off x="276335" y="0"/>
            <a:ext cx="12093389" cy="6857999"/>
          </a:xfrm>
          <a:prstGeom prst="rect">
            <a:avLst/>
          </a:prstGeom>
        </p:spPr>
      </p:pic>
      <p:sp>
        <p:nvSpPr>
          <p:cNvPr id="7" name="Prostokąt 6">
            <a:extLst>
              <a:ext uri="{FF2B5EF4-FFF2-40B4-BE49-F238E27FC236}">
                <a16:creationId xmlns:a16="http://schemas.microsoft.com/office/drawing/2014/main" id="{31C7A7FE-847E-499D-8FD5-B47AC98D7A40}"/>
              </a:ext>
            </a:extLst>
          </p:cNvPr>
          <p:cNvSpPr/>
          <p:nvPr/>
        </p:nvSpPr>
        <p:spPr>
          <a:xfrm>
            <a:off x="552577" y="690392"/>
            <a:ext cx="5100305" cy="702884"/>
          </a:xfrm>
          <a:prstGeom prst="rect">
            <a:avLst/>
          </a:prstGeom>
          <a:solidFill>
            <a:srgbClr val="4C9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200000"/>
              </a:lnSpc>
            </a:pPr>
            <a:endParaRPr lang="pl-PL" sz="3400" b="1" dirty="0"/>
          </a:p>
        </p:txBody>
      </p:sp>
      <p:sp>
        <p:nvSpPr>
          <p:cNvPr id="8" name="Tytuł 1">
            <a:extLst>
              <a:ext uri="{FF2B5EF4-FFF2-40B4-BE49-F238E27FC236}">
                <a16:creationId xmlns:a16="http://schemas.microsoft.com/office/drawing/2014/main" id="{51A2B669-71B5-42F3-918F-8E108CBAC0A1}"/>
              </a:ext>
            </a:extLst>
          </p:cNvPr>
          <p:cNvSpPr txBox="1">
            <a:spLocks/>
          </p:cNvSpPr>
          <p:nvPr/>
        </p:nvSpPr>
        <p:spPr>
          <a:xfrm>
            <a:off x="992005" y="1152965"/>
            <a:ext cx="4344075" cy="953889"/>
          </a:xfrm>
          <a:prstGeom prst="rect">
            <a:avLst/>
          </a:prstGeom>
        </p:spPr>
        <p:txBody>
          <a:bodyPr vert="horz" lIns="91440" tIns="3600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60000"/>
              </a:lnSpc>
            </a:pPr>
            <a:endParaRPr lang="pl-PL" sz="32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75A4BC3-19ED-47E0-A52A-89D56BE8FF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1819" y="1589610"/>
            <a:ext cx="5177846" cy="4069881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pl-PL" sz="2100" b="1" dirty="0">
                <a:solidFill>
                  <a:srgbClr val="4C9600"/>
                </a:solidFill>
              </a:rPr>
              <a:t>Doskonała wiadomość od UNICEF-u Polska</a:t>
            </a:r>
            <a:r>
              <a:rPr lang="pl-PL" sz="2100" dirty="0"/>
              <a:t>: </a:t>
            </a:r>
            <a:r>
              <a:rPr lang="pl-PL" sz="2100" b="1" dirty="0">
                <a:solidFill>
                  <a:srgbClr val="4C9600"/>
                </a:solidFill>
              </a:rPr>
              <a:t>zgłoszenie Gliwic zostało przyjęte</a:t>
            </a:r>
            <a:r>
              <a:rPr lang="pl-PL" sz="2100" dirty="0"/>
              <a:t>, możemy podejmować kolejne działania na rzecz młodych gliwiczan. </a:t>
            </a:r>
          </a:p>
          <a:p>
            <a:pPr>
              <a:lnSpc>
                <a:spcPct val="80000"/>
              </a:lnSpc>
            </a:pPr>
            <a:r>
              <a:rPr lang="pl-PL" sz="2100" dirty="0"/>
              <a:t>Tym samym </a:t>
            </a:r>
            <a:r>
              <a:rPr lang="pl-PL" sz="2100" b="1" dirty="0">
                <a:solidFill>
                  <a:srgbClr val="4C9600"/>
                </a:solidFill>
              </a:rPr>
              <a:t>Gliwice dołączyły do międzynarodowej sieci miast, które chcą systemowo wzmacniać prawa dzieci </a:t>
            </a:r>
            <a:br>
              <a:rPr lang="pl-PL" sz="2100" b="1" dirty="0">
                <a:solidFill>
                  <a:srgbClr val="4C9600"/>
                </a:solidFill>
              </a:rPr>
            </a:br>
            <a:r>
              <a:rPr lang="pl-PL" sz="2100" b="1" dirty="0">
                <a:solidFill>
                  <a:srgbClr val="4C9600"/>
                </a:solidFill>
              </a:rPr>
              <a:t>i młodzieży</a:t>
            </a:r>
            <a:r>
              <a:rPr lang="pl-PL" sz="2100" dirty="0"/>
              <a:t> oraz uwzględniać ich głos </a:t>
            </a:r>
            <a:br>
              <a:rPr lang="pl-PL" sz="2100" dirty="0"/>
            </a:br>
            <a:r>
              <a:rPr lang="pl-PL" sz="2100" dirty="0"/>
              <a:t>w lokalnych decyzjach. </a:t>
            </a:r>
          </a:p>
          <a:p>
            <a:pPr>
              <a:lnSpc>
                <a:spcPct val="80000"/>
              </a:lnSpc>
            </a:pPr>
            <a:r>
              <a:rPr lang="pl-PL" sz="2100" dirty="0"/>
              <a:t>W najbliższych miesiącach weźmiemy udział w spotkaniu koordynatorów Programu Miasto Przyjazne Dzieciom, opracujemy lokalną strategię wdrażania i komunikacji programu, przygotujemy też we współpracy z Politechniką Śląską kompleksową diagnozę sytuacji dzieci i młodzieży oraz plan działań. </a:t>
            </a:r>
          </a:p>
        </p:txBody>
      </p:sp>
      <p:pic>
        <p:nvPicPr>
          <p:cNvPr id="6" name="Grafika 9">
            <a:extLst>
              <a:ext uri="{FF2B5EF4-FFF2-40B4-BE49-F238E27FC236}">
                <a16:creationId xmlns:a16="http://schemas.microsoft.com/office/drawing/2014/main" id="{4E52D21F-8E92-4FD7-92AB-0771C8A83A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96169" y="108898"/>
            <a:ext cx="1322943" cy="1322943"/>
          </a:xfrm>
          <a:prstGeom prst="rect">
            <a:avLst/>
          </a:prstGeom>
        </p:spPr>
      </p:pic>
      <p:pic>
        <p:nvPicPr>
          <p:cNvPr id="19" name="Obraz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5902" y="273507"/>
            <a:ext cx="1340700" cy="363106"/>
          </a:xfrm>
          <a:prstGeom prst="rect">
            <a:avLst/>
          </a:prstGeom>
        </p:spPr>
      </p:pic>
      <p:sp>
        <p:nvSpPr>
          <p:cNvPr id="5" name="Prostokąt 4">
            <a:extLst>
              <a:ext uri="{FF2B5EF4-FFF2-40B4-BE49-F238E27FC236}">
                <a16:creationId xmlns:a16="http://schemas.microsoft.com/office/drawing/2014/main" id="{677DC24D-9CA5-4F03-966D-E91CF7E7697C}"/>
              </a:ext>
            </a:extLst>
          </p:cNvPr>
          <p:cNvSpPr/>
          <p:nvPr/>
        </p:nvSpPr>
        <p:spPr>
          <a:xfrm>
            <a:off x="-1203038" y="451924"/>
            <a:ext cx="6096000" cy="79605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sz="3400" b="1" dirty="0">
                <a:solidFill>
                  <a:schemeClr val="bg1"/>
                </a:solidFill>
              </a:rPr>
              <a:t>               </a:t>
            </a:r>
            <a:endParaRPr lang="pl-PL" sz="3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CBD203EA-B11E-4A81-8864-3B70BBF4A48C}"/>
              </a:ext>
            </a:extLst>
          </p:cNvPr>
          <p:cNvSpPr/>
          <p:nvPr/>
        </p:nvSpPr>
        <p:spPr>
          <a:xfrm>
            <a:off x="659250" y="727958"/>
            <a:ext cx="5304164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3400" b="1" dirty="0">
                <a:solidFill>
                  <a:schemeClr val="bg1"/>
                </a:solidFill>
              </a:rPr>
              <a:t> </a:t>
            </a:r>
            <a:r>
              <a:rPr lang="pl-PL" sz="3200" b="1" dirty="0">
                <a:solidFill>
                  <a:schemeClr val="bg1"/>
                </a:solidFill>
              </a:rPr>
              <a:t>Zielone światło z UNICEF-u</a:t>
            </a:r>
            <a:endParaRPr lang="pl-PL" sz="3200" dirty="0"/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E9E111E8-3242-4E1E-A031-20CD707BABEB}"/>
              </a:ext>
            </a:extLst>
          </p:cNvPr>
          <p:cNvSpPr/>
          <p:nvPr/>
        </p:nvSpPr>
        <p:spPr>
          <a:xfrm>
            <a:off x="7491582" y="6012947"/>
            <a:ext cx="252109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err="1">
                <a:solidFill>
                  <a:schemeClr val="bg1"/>
                </a:solidFill>
              </a:rPr>
              <a:t>Fot</a:t>
            </a:r>
            <a:r>
              <a:rPr lang="en-US" sz="1100" dirty="0">
                <a:solidFill>
                  <a:schemeClr val="bg1"/>
                </a:solidFill>
              </a:rPr>
              <a:t>. </a:t>
            </a:r>
            <a:r>
              <a:rPr lang="pl-PL" sz="1100" dirty="0">
                <a:solidFill>
                  <a:schemeClr val="bg1"/>
                </a:solidFill>
              </a:rPr>
              <a:t>T. Bulenda/UM w </a:t>
            </a:r>
            <a:r>
              <a:rPr lang="en-US" sz="1100" dirty="0" err="1">
                <a:solidFill>
                  <a:schemeClr val="bg1"/>
                </a:solidFill>
              </a:rPr>
              <a:t>Gliwic</a:t>
            </a:r>
            <a:r>
              <a:rPr lang="pl-PL" sz="1100" dirty="0">
                <a:solidFill>
                  <a:schemeClr val="bg1"/>
                </a:solidFill>
              </a:rPr>
              <a:t>ach</a:t>
            </a:r>
          </a:p>
        </p:txBody>
      </p:sp>
    </p:spTree>
    <p:extLst>
      <p:ext uri="{BB962C8B-B14F-4D97-AF65-F5344CB8AC3E}">
        <p14:creationId xmlns:p14="http://schemas.microsoft.com/office/powerpoint/2010/main" val="35763370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890310C4-10D7-4984-B86A-2845CF5FBB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9387" y="925830"/>
            <a:ext cx="7567350" cy="5932169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5CC5672D-4ED6-4F4C-8DB7-C7DEE9D7A44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49"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AFF0E48-DB8B-42DB-B852-8FB7D9B29A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98716" y="1860913"/>
            <a:ext cx="4639844" cy="3683726"/>
          </a:xfrm>
        </p:spPr>
        <p:txBody>
          <a:bodyPr>
            <a:normAutofit/>
          </a:bodyPr>
          <a:lstStyle/>
          <a:p>
            <a:r>
              <a:rPr lang="pl-PL" sz="2200" dirty="0"/>
              <a:t>Trwają zapisy przedsiębiorców zainteresowanych udziałem </a:t>
            </a:r>
            <a:br>
              <a:rPr lang="pl-PL" sz="2200" dirty="0"/>
            </a:br>
            <a:r>
              <a:rPr lang="pl-PL" sz="2200" dirty="0"/>
              <a:t>w </a:t>
            </a:r>
            <a:r>
              <a:rPr lang="pl-PL" sz="2200" b="1" dirty="0">
                <a:solidFill>
                  <a:srgbClr val="4C9600"/>
                </a:solidFill>
              </a:rPr>
              <a:t>Gliwickim Forum Biznesu. Pierwsze spotkanie 27 listopada </a:t>
            </a:r>
            <a:br>
              <a:rPr lang="pl-PL" sz="2200" b="1" dirty="0">
                <a:solidFill>
                  <a:srgbClr val="4C9600"/>
                </a:solidFill>
              </a:rPr>
            </a:br>
            <a:r>
              <a:rPr lang="pl-PL" sz="2200" dirty="0"/>
              <a:t>w </a:t>
            </a:r>
            <a:r>
              <a:rPr lang="pl-PL" sz="2200" dirty="0" err="1"/>
              <a:t>PreZero</a:t>
            </a:r>
            <a:r>
              <a:rPr lang="pl-PL" sz="2200" dirty="0"/>
              <a:t> Arenie Gliwice </a:t>
            </a:r>
            <a:br>
              <a:rPr lang="pl-PL" sz="2200" dirty="0"/>
            </a:br>
            <a:r>
              <a:rPr lang="pl-PL" sz="2200" dirty="0"/>
              <a:t>(ul. Akademicka 50),  </a:t>
            </a:r>
            <a:br>
              <a:rPr lang="pl-PL" sz="2200" dirty="0"/>
            </a:br>
            <a:r>
              <a:rPr lang="pl-PL" sz="2200" dirty="0"/>
              <a:t>w godzinach 17.00–20.00. </a:t>
            </a:r>
          </a:p>
          <a:p>
            <a:r>
              <a:rPr lang="pl-PL" sz="2200" b="1" dirty="0">
                <a:solidFill>
                  <a:srgbClr val="4C9600"/>
                </a:solidFill>
              </a:rPr>
              <a:t>Trwa rejestracja online </a:t>
            </a:r>
            <a:r>
              <a:rPr lang="pl-PL" sz="2200" dirty="0"/>
              <a:t>– do tej pory zapisało się już </a:t>
            </a:r>
            <a:r>
              <a:rPr lang="pl-PL" sz="2200" b="1" dirty="0">
                <a:solidFill>
                  <a:srgbClr val="4C9600"/>
                </a:solidFill>
              </a:rPr>
              <a:t>200 uczestników</a:t>
            </a:r>
            <a:r>
              <a:rPr lang="pl-PL" sz="2200" dirty="0"/>
              <a:t>.</a:t>
            </a:r>
            <a:endParaRPr lang="pl-PL" sz="2200" b="1" dirty="0"/>
          </a:p>
          <a:p>
            <a:pPr lvl="0"/>
            <a:endParaRPr lang="pl-PL" sz="2400" dirty="0"/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31C7A7FE-847E-499D-8FD5-B47AC98D7A40}"/>
              </a:ext>
            </a:extLst>
          </p:cNvPr>
          <p:cNvSpPr/>
          <p:nvPr/>
        </p:nvSpPr>
        <p:spPr>
          <a:xfrm>
            <a:off x="6698716" y="686584"/>
            <a:ext cx="4738168" cy="787620"/>
          </a:xfrm>
          <a:prstGeom prst="rect">
            <a:avLst/>
          </a:prstGeom>
          <a:solidFill>
            <a:srgbClr val="4C9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200"/>
          </a:p>
        </p:txBody>
      </p:sp>
      <p:sp>
        <p:nvSpPr>
          <p:cNvPr id="10" name="Tytuł 1">
            <a:extLst>
              <a:ext uri="{FF2B5EF4-FFF2-40B4-BE49-F238E27FC236}">
                <a16:creationId xmlns:a16="http://schemas.microsoft.com/office/drawing/2014/main" id="{03307C07-7811-44A6-BFB0-6675E12F39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1199" y="739973"/>
            <a:ext cx="4922502" cy="680843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pl-PL" sz="34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pl-PL" sz="3200" b="1" dirty="0">
                <a:solidFill>
                  <a:schemeClr val="bg1"/>
                </a:solidFill>
                <a:latin typeface="+mn-lt"/>
              </a:rPr>
              <a:t>Gliwickie Forum Biznesu   </a:t>
            </a:r>
          </a:p>
        </p:txBody>
      </p:sp>
      <p:pic>
        <p:nvPicPr>
          <p:cNvPr id="9" name="Grafika 8">
            <a:extLst>
              <a:ext uri="{FF2B5EF4-FFF2-40B4-BE49-F238E27FC236}">
                <a16:creationId xmlns:a16="http://schemas.microsoft.com/office/drawing/2014/main" id="{0B6E6231-C2EC-4DE3-8A39-E674A2AC99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341574" y="139441"/>
            <a:ext cx="1360302" cy="1360302"/>
          </a:xfrm>
          <a:prstGeom prst="rect">
            <a:avLst/>
          </a:prstGeom>
        </p:spPr>
      </p:pic>
      <p:sp>
        <p:nvSpPr>
          <p:cNvPr id="24" name="Prostokąt 23">
            <a:extLst>
              <a:ext uri="{FF2B5EF4-FFF2-40B4-BE49-F238E27FC236}">
                <a16:creationId xmlns:a16="http://schemas.microsoft.com/office/drawing/2014/main" id="{48168640-509C-45A4-889C-5B4E8802062D}"/>
              </a:ext>
            </a:extLst>
          </p:cNvPr>
          <p:cNvSpPr/>
          <p:nvPr/>
        </p:nvSpPr>
        <p:spPr>
          <a:xfrm>
            <a:off x="2836010" y="6210661"/>
            <a:ext cx="202602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>
                <a:solidFill>
                  <a:schemeClr val="bg1"/>
                </a:solidFill>
              </a:rPr>
              <a:t>Fot</a:t>
            </a:r>
            <a:r>
              <a:rPr lang="en-US" sz="1200" dirty="0">
                <a:solidFill>
                  <a:schemeClr val="bg1"/>
                </a:solidFill>
              </a:rPr>
              <a:t>. </a:t>
            </a:r>
            <a:r>
              <a:rPr lang="pl-PL" sz="1200" dirty="0">
                <a:solidFill>
                  <a:schemeClr val="bg1"/>
                </a:solidFill>
              </a:rPr>
              <a:t>Materiały GAPR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A4300DE3-B845-4773-8B91-34D0705FF5B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2369" y="380278"/>
            <a:ext cx="1341236" cy="35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4537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5632ED1F-1C4D-4EFD-B849-6E2B439031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3838" y="852037"/>
            <a:ext cx="8523622" cy="6005963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01A0BA8A-04D6-40E6-976A-42F933ED17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1" r="2072" b="1538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Prostokąt 9">
            <a:extLst>
              <a:ext uri="{FF2B5EF4-FFF2-40B4-BE49-F238E27FC236}">
                <a16:creationId xmlns:a16="http://schemas.microsoft.com/office/drawing/2014/main" id="{A79AD3A4-8039-45B7-94D3-971FBD084759}"/>
              </a:ext>
            </a:extLst>
          </p:cNvPr>
          <p:cNvSpPr/>
          <p:nvPr/>
        </p:nvSpPr>
        <p:spPr>
          <a:xfrm>
            <a:off x="8241923" y="6334830"/>
            <a:ext cx="305659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200" dirty="0">
                <a:solidFill>
                  <a:schemeClr val="bg1"/>
                </a:solidFill>
              </a:rPr>
              <a:t>f</a:t>
            </a:r>
            <a:r>
              <a:rPr lang="en-US" sz="1200" dirty="0" err="1">
                <a:solidFill>
                  <a:schemeClr val="bg1"/>
                </a:solidFill>
              </a:rPr>
              <a:t>ot</a:t>
            </a:r>
            <a:r>
              <a:rPr lang="en-US" sz="1200" dirty="0">
                <a:solidFill>
                  <a:schemeClr val="bg1"/>
                </a:solidFill>
              </a:rPr>
              <a:t>. </a:t>
            </a:r>
            <a:r>
              <a:rPr lang="pl-PL" sz="1200" dirty="0">
                <a:solidFill>
                  <a:schemeClr val="bg1"/>
                </a:solidFill>
              </a:rPr>
              <a:t>M. Buksa</a:t>
            </a:r>
            <a:r>
              <a:rPr lang="en-US" sz="1200" dirty="0">
                <a:solidFill>
                  <a:schemeClr val="bg1"/>
                </a:solidFill>
              </a:rPr>
              <a:t>/UM Gliwice</a:t>
            </a:r>
            <a:endParaRPr lang="pl-PL" sz="1200" dirty="0">
              <a:solidFill>
                <a:schemeClr val="bg1"/>
              </a:solidFill>
            </a:endParaRPr>
          </a:p>
        </p:txBody>
      </p:sp>
      <p:sp>
        <p:nvSpPr>
          <p:cNvPr id="15" name="Prostokąt 14">
            <a:extLst>
              <a:ext uri="{FF2B5EF4-FFF2-40B4-BE49-F238E27FC236}">
                <a16:creationId xmlns:a16="http://schemas.microsoft.com/office/drawing/2014/main" id="{01DC9D17-45A5-4247-AD16-2FAFD8010788}"/>
              </a:ext>
            </a:extLst>
          </p:cNvPr>
          <p:cNvSpPr/>
          <p:nvPr/>
        </p:nvSpPr>
        <p:spPr>
          <a:xfrm>
            <a:off x="296104" y="491745"/>
            <a:ext cx="5279827" cy="948994"/>
          </a:xfrm>
          <a:prstGeom prst="rect">
            <a:avLst/>
          </a:prstGeom>
          <a:solidFill>
            <a:srgbClr val="4C9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200" dirty="0"/>
          </a:p>
        </p:txBody>
      </p:sp>
      <p:sp>
        <p:nvSpPr>
          <p:cNvPr id="16" name="Prostokąt 15">
            <a:extLst>
              <a:ext uri="{FF2B5EF4-FFF2-40B4-BE49-F238E27FC236}">
                <a16:creationId xmlns:a16="http://schemas.microsoft.com/office/drawing/2014/main" id="{B92556E1-B80E-4102-970E-BBCD0549CD46}"/>
              </a:ext>
            </a:extLst>
          </p:cNvPr>
          <p:cNvSpPr/>
          <p:nvPr/>
        </p:nvSpPr>
        <p:spPr>
          <a:xfrm>
            <a:off x="367439" y="673854"/>
            <a:ext cx="527982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3200" b="1" dirty="0">
                <a:solidFill>
                  <a:schemeClr val="bg1"/>
                </a:solidFill>
              </a:rPr>
              <a:t>Szczęścia na wspólnej drodze!  </a:t>
            </a:r>
          </a:p>
        </p:txBody>
      </p:sp>
      <p:sp>
        <p:nvSpPr>
          <p:cNvPr id="17" name="Symbol zastępczy zawartości 2">
            <a:extLst>
              <a:ext uri="{FF2B5EF4-FFF2-40B4-BE49-F238E27FC236}">
                <a16:creationId xmlns:a16="http://schemas.microsoft.com/office/drawing/2014/main" id="{4AAA5327-5150-484E-99DE-95270C4D4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6104" y="1730307"/>
            <a:ext cx="4851630" cy="4453840"/>
          </a:xfrm>
        </p:spPr>
        <p:txBody>
          <a:bodyPr>
            <a:normAutofit fontScale="92500" lnSpcReduction="10000"/>
          </a:bodyPr>
          <a:lstStyle/>
          <a:p>
            <a:r>
              <a:rPr lang="pl-PL" dirty="0"/>
              <a:t>To była dla mnie niezapomniana chwila – w wyjątkowej scenerii Nowych Gliwic miałam zaszczyt udzielić ślubu </a:t>
            </a:r>
            <a:r>
              <a:rPr lang="pl-PL" dirty="0">
                <a:solidFill>
                  <a:srgbClr val="4C9600"/>
                </a:solidFill>
              </a:rPr>
              <a:t>Agnieszce </a:t>
            </a:r>
            <a:br>
              <a:rPr lang="pl-PL" dirty="0">
                <a:solidFill>
                  <a:srgbClr val="4C9600"/>
                </a:solidFill>
              </a:rPr>
            </a:br>
            <a:r>
              <a:rPr lang="pl-PL" dirty="0">
                <a:solidFill>
                  <a:srgbClr val="4C9600"/>
                </a:solidFill>
              </a:rPr>
              <a:t>i Piotrowi Kołodziejom</a:t>
            </a:r>
            <a:r>
              <a:rPr lang="pl-PL" dirty="0"/>
              <a:t>. </a:t>
            </a:r>
          </a:p>
          <a:p>
            <a:r>
              <a:rPr lang="pl-PL" dirty="0"/>
              <a:t>Małżonkowie służą </a:t>
            </a:r>
            <a:br>
              <a:rPr lang="pl-PL" dirty="0"/>
            </a:br>
            <a:r>
              <a:rPr lang="pl-PL" dirty="0"/>
              <a:t>w </a:t>
            </a:r>
            <a:r>
              <a:rPr lang="pl-PL" dirty="0">
                <a:solidFill>
                  <a:srgbClr val="4C9600"/>
                </a:solidFill>
              </a:rPr>
              <a:t>6. Batalionie powietrznodesantowym </a:t>
            </a:r>
            <a:br>
              <a:rPr lang="pl-PL" dirty="0">
                <a:solidFill>
                  <a:srgbClr val="4C9600"/>
                </a:solidFill>
              </a:rPr>
            </a:br>
            <a:r>
              <a:rPr lang="pl-PL" dirty="0">
                <a:solidFill>
                  <a:srgbClr val="4C9600"/>
                </a:solidFill>
              </a:rPr>
              <a:t>w Gliwicach</a:t>
            </a:r>
            <a:r>
              <a:rPr lang="pl-PL" dirty="0"/>
              <a:t>. W imieniu własnym </a:t>
            </a:r>
            <a:br>
              <a:rPr lang="pl-PL" dirty="0"/>
            </a:br>
            <a:r>
              <a:rPr lang="pl-PL" dirty="0"/>
              <a:t>i gliwiczan złożyłam im również najserdeczniejsze gratulacje </a:t>
            </a:r>
            <a:br>
              <a:rPr lang="pl-PL" dirty="0"/>
            </a:br>
            <a:r>
              <a:rPr lang="pl-PL" dirty="0"/>
              <a:t>i życzenia na progu nowej, wspólnej drogi.</a:t>
            </a:r>
            <a:endParaRPr lang="pl-PL" b="1" dirty="0"/>
          </a:p>
        </p:txBody>
      </p:sp>
      <p:pic>
        <p:nvPicPr>
          <p:cNvPr id="18" name="Obraz 17">
            <a:extLst>
              <a:ext uri="{FF2B5EF4-FFF2-40B4-BE49-F238E27FC236}">
                <a16:creationId xmlns:a16="http://schemas.microsoft.com/office/drawing/2014/main" id="{59ADA681-98A6-4BFA-B0ED-B0679AB055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93236"/>
            <a:ext cx="1341235" cy="1347503"/>
          </a:xfrm>
          <a:prstGeom prst="rect">
            <a:avLst/>
          </a:prstGeom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0060A485-E055-41FC-9ECB-D62859A534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32691" y="246171"/>
            <a:ext cx="1341236" cy="35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7501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az 10">
            <a:extLst>
              <a:ext uri="{FF2B5EF4-FFF2-40B4-BE49-F238E27FC236}">
                <a16:creationId xmlns:a16="http://schemas.microsoft.com/office/drawing/2014/main" id="{5C730649-B22A-49F5-B727-7067747320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9860" y="864971"/>
            <a:ext cx="8372294" cy="6084675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6D79E32B-17D9-4DEF-91F5-DFB5129661F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1" r="2072" b="1538"/>
          <a:stretch/>
        </p:blipFill>
        <p:spPr>
          <a:xfrm flipH="1">
            <a:off x="0" y="1"/>
            <a:ext cx="12192000" cy="6857999"/>
          </a:xfrm>
          <a:prstGeom prst="rect">
            <a:avLst/>
          </a:prstGeom>
        </p:spPr>
      </p:pic>
      <p:sp>
        <p:nvSpPr>
          <p:cNvPr id="7" name="Prostokąt 6">
            <a:extLst>
              <a:ext uri="{FF2B5EF4-FFF2-40B4-BE49-F238E27FC236}">
                <a16:creationId xmlns:a16="http://schemas.microsoft.com/office/drawing/2014/main" id="{31C7A7FE-847E-499D-8FD5-B47AC98D7A40}"/>
              </a:ext>
            </a:extLst>
          </p:cNvPr>
          <p:cNvSpPr/>
          <p:nvPr/>
        </p:nvSpPr>
        <p:spPr>
          <a:xfrm>
            <a:off x="699372" y="606585"/>
            <a:ext cx="4375587" cy="796052"/>
          </a:xfrm>
          <a:prstGeom prst="rect">
            <a:avLst/>
          </a:prstGeom>
          <a:solidFill>
            <a:srgbClr val="4C9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200000"/>
              </a:lnSpc>
            </a:pPr>
            <a:endParaRPr lang="pl-PL" sz="3400" b="1" dirty="0"/>
          </a:p>
        </p:txBody>
      </p:sp>
      <p:sp>
        <p:nvSpPr>
          <p:cNvPr id="8" name="Tytuł 1">
            <a:extLst>
              <a:ext uri="{FF2B5EF4-FFF2-40B4-BE49-F238E27FC236}">
                <a16:creationId xmlns:a16="http://schemas.microsoft.com/office/drawing/2014/main" id="{51A2B669-71B5-42F3-918F-8E108CBAC0A1}"/>
              </a:ext>
            </a:extLst>
          </p:cNvPr>
          <p:cNvSpPr txBox="1">
            <a:spLocks/>
          </p:cNvSpPr>
          <p:nvPr/>
        </p:nvSpPr>
        <p:spPr>
          <a:xfrm>
            <a:off x="992005" y="1152965"/>
            <a:ext cx="4344075" cy="953889"/>
          </a:xfrm>
          <a:prstGeom prst="rect">
            <a:avLst/>
          </a:prstGeom>
        </p:spPr>
        <p:txBody>
          <a:bodyPr vert="horz" lIns="91440" tIns="3600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60000"/>
              </a:lnSpc>
            </a:pPr>
            <a:endParaRPr lang="pl-PL" sz="32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75A4BC3-19ED-47E0-A52A-89D56BE8FF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9765" y="1637010"/>
            <a:ext cx="5165225" cy="4769065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900"/>
              </a:spcBef>
            </a:pPr>
            <a:r>
              <a:rPr lang="pl-PL" sz="1950" b="1" dirty="0">
                <a:solidFill>
                  <a:srgbClr val="4C9600"/>
                </a:solidFill>
              </a:rPr>
              <a:t>Do 12 września przyjmowane były kandydatury do zespołu branżowego </a:t>
            </a:r>
            <a:br>
              <a:rPr lang="pl-PL" sz="1950" b="1" dirty="0">
                <a:solidFill>
                  <a:srgbClr val="4C9600"/>
                </a:solidFill>
              </a:rPr>
            </a:br>
            <a:r>
              <a:rPr lang="pl-PL" sz="1950" b="1" dirty="0">
                <a:solidFill>
                  <a:srgbClr val="4C9600"/>
                </a:solidFill>
              </a:rPr>
              <a:t>ds. kultury. Przyjęto 17 zgłoszeń.</a:t>
            </a:r>
            <a:endParaRPr lang="pl-PL" sz="1950" dirty="0"/>
          </a:p>
          <a:p>
            <a:pPr>
              <a:lnSpc>
                <a:spcPct val="100000"/>
              </a:lnSpc>
              <a:spcBef>
                <a:spcPts val="900"/>
              </a:spcBef>
            </a:pPr>
            <a:r>
              <a:rPr lang="pl-PL" sz="1950" dirty="0"/>
              <a:t>To szansa dla osób i organizacji, które chcą współtworzyć i wpływać na kształt oferty kulturalnej w naszym mieście. </a:t>
            </a:r>
          </a:p>
          <a:p>
            <a:pPr>
              <a:lnSpc>
                <a:spcPct val="100000"/>
              </a:lnSpc>
              <a:spcBef>
                <a:spcPts val="900"/>
              </a:spcBef>
            </a:pPr>
            <a:r>
              <a:rPr lang="pl-PL" sz="1950" dirty="0"/>
              <a:t>Zespoły branżowe to działające społecznie nieformalne grupy, złożone z przedstawicieli gliwickich organizacji pozarządowych </a:t>
            </a:r>
            <a:br>
              <a:rPr lang="pl-PL" sz="1950" dirty="0"/>
            </a:br>
            <a:r>
              <a:rPr lang="pl-PL" sz="1950" dirty="0"/>
              <a:t>i społeczników. Ich zadaniem jest wyrażanie opinii, inicjowanie działań i doradzanie Miejskiej Radzie Działalności Pożytku Publicznego, m.in. w obszarze kultury. Działalność zespołów branżowych wspiera </a:t>
            </a:r>
            <a:br>
              <a:rPr lang="pl-PL" sz="1950" dirty="0"/>
            </a:br>
            <a:r>
              <a:rPr lang="pl-PL" sz="1950" dirty="0"/>
              <a:t>i koordynuje Centrum 3.0.</a:t>
            </a:r>
            <a:endParaRPr lang="pl-PL" sz="1950" dirty="0">
              <a:solidFill>
                <a:srgbClr val="FF0000"/>
              </a:solidFill>
            </a:endParaRPr>
          </a:p>
        </p:txBody>
      </p:sp>
      <p:pic>
        <p:nvPicPr>
          <p:cNvPr id="6" name="Grafika 9">
            <a:extLst>
              <a:ext uri="{FF2B5EF4-FFF2-40B4-BE49-F238E27FC236}">
                <a16:creationId xmlns:a16="http://schemas.microsoft.com/office/drawing/2014/main" id="{4E52D21F-8E92-4FD7-92AB-0771C8A83A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08225" y="149747"/>
            <a:ext cx="1400405" cy="1400405"/>
          </a:xfrm>
          <a:prstGeom prst="rect">
            <a:avLst/>
          </a:prstGeom>
        </p:spPr>
      </p:pic>
      <p:pic>
        <p:nvPicPr>
          <p:cNvPr id="19" name="Obraz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0172" y="317845"/>
            <a:ext cx="1340700" cy="363106"/>
          </a:xfrm>
          <a:prstGeom prst="rect">
            <a:avLst/>
          </a:prstGeom>
        </p:spPr>
      </p:pic>
      <p:sp>
        <p:nvSpPr>
          <p:cNvPr id="5" name="Prostokąt 4">
            <a:extLst>
              <a:ext uri="{FF2B5EF4-FFF2-40B4-BE49-F238E27FC236}">
                <a16:creationId xmlns:a16="http://schemas.microsoft.com/office/drawing/2014/main" id="{677DC24D-9CA5-4F03-966D-E91CF7E7697C}"/>
              </a:ext>
            </a:extLst>
          </p:cNvPr>
          <p:cNvSpPr/>
          <p:nvPr/>
        </p:nvSpPr>
        <p:spPr>
          <a:xfrm>
            <a:off x="-1203038" y="451924"/>
            <a:ext cx="6096000" cy="79605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sz="3400" b="1" dirty="0">
                <a:solidFill>
                  <a:schemeClr val="bg1"/>
                </a:solidFill>
              </a:rPr>
              <a:t>               </a:t>
            </a:r>
            <a:endParaRPr lang="pl-PL" sz="3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CBD203EA-B11E-4A81-8864-3B70BBF4A48C}"/>
              </a:ext>
            </a:extLst>
          </p:cNvPr>
          <p:cNvSpPr/>
          <p:nvPr/>
        </p:nvSpPr>
        <p:spPr>
          <a:xfrm>
            <a:off x="775135" y="698232"/>
            <a:ext cx="4453900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3400" b="1" dirty="0">
                <a:solidFill>
                  <a:schemeClr val="bg1"/>
                </a:solidFill>
              </a:rPr>
              <a:t> Skupią się na kulturze</a:t>
            </a:r>
            <a:endParaRPr lang="pl-PL" sz="3400" dirty="0"/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E9E111E8-3242-4E1E-A031-20CD707BABEB}"/>
              </a:ext>
            </a:extLst>
          </p:cNvPr>
          <p:cNvSpPr/>
          <p:nvPr/>
        </p:nvSpPr>
        <p:spPr>
          <a:xfrm>
            <a:off x="7777332" y="6266527"/>
            <a:ext cx="190948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err="1">
                <a:solidFill>
                  <a:schemeClr val="bg1"/>
                </a:solidFill>
              </a:rPr>
              <a:t>Fot</a:t>
            </a:r>
            <a:r>
              <a:rPr lang="en-US" sz="1000" dirty="0">
                <a:solidFill>
                  <a:schemeClr val="bg1"/>
                </a:solidFill>
              </a:rPr>
              <a:t>. </a:t>
            </a:r>
            <a:r>
              <a:rPr lang="pl-PL" sz="1000" dirty="0">
                <a:solidFill>
                  <a:schemeClr val="bg1"/>
                </a:solidFill>
              </a:rPr>
              <a:t>M. Buksa/UM w </a:t>
            </a:r>
            <a:r>
              <a:rPr lang="en-US" sz="1000" dirty="0" err="1">
                <a:solidFill>
                  <a:schemeClr val="bg1"/>
                </a:solidFill>
              </a:rPr>
              <a:t>Gliwic</a:t>
            </a:r>
            <a:r>
              <a:rPr lang="pl-PL" sz="1000" dirty="0">
                <a:solidFill>
                  <a:schemeClr val="bg1"/>
                </a:solidFill>
              </a:rPr>
              <a:t>ach</a:t>
            </a:r>
          </a:p>
        </p:txBody>
      </p:sp>
    </p:spTree>
    <p:extLst>
      <p:ext uri="{BB962C8B-B14F-4D97-AF65-F5344CB8AC3E}">
        <p14:creationId xmlns:p14="http://schemas.microsoft.com/office/powerpoint/2010/main" val="133109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13E419D8-CEE2-4D8D-8D84-B4C4D119FA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1660" y="1026644"/>
            <a:ext cx="7947660" cy="5840321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EC1BA0CC-855E-467D-B023-3C14C252B69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4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AFF0E48-DB8B-42DB-B852-8FB7D9B29A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11788" y="1720103"/>
            <a:ext cx="4559560" cy="3883455"/>
          </a:xfrm>
        </p:spPr>
        <p:txBody>
          <a:bodyPr>
            <a:normAutofit/>
          </a:bodyPr>
          <a:lstStyle/>
          <a:p>
            <a:r>
              <a:rPr lang="pl-PL" sz="2100" dirty="0"/>
              <a:t>23 września natomiast w siedzibie Górnośląskiego Akceleratora Przedsiębiorczości Rynkowej odbędzie się spotkanie, na które zapraszamy </a:t>
            </a:r>
            <a:r>
              <a:rPr lang="pl-PL" sz="2100" b="1" dirty="0">
                <a:solidFill>
                  <a:srgbClr val="4C9600"/>
                </a:solidFill>
              </a:rPr>
              <a:t>przedstawicieli branży gastronomicznej</a:t>
            </a:r>
            <a:r>
              <a:rPr lang="pl-PL" sz="2100" dirty="0"/>
              <a:t>. </a:t>
            </a:r>
          </a:p>
          <a:p>
            <a:r>
              <a:rPr lang="pl-PL" sz="2100" dirty="0"/>
              <a:t>Rejestrować się na nie można do jutra, 19 września, pod adresem</a:t>
            </a:r>
            <a:r>
              <a:rPr lang="pl-PL" sz="2100" u="sng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gapr.pl/gastro</a:t>
            </a:r>
            <a:endParaRPr lang="pl-PL" sz="2100" dirty="0"/>
          </a:p>
          <a:p>
            <a:r>
              <a:rPr lang="pl-PL" sz="2100" dirty="0"/>
              <a:t>To dobra okazja, aby  poznać innych przedsiębiorców z branży, omówić wspólne inicjatywy i działania. </a:t>
            </a:r>
          </a:p>
          <a:p>
            <a:pPr lvl="0"/>
            <a:endParaRPr lang="pl-PL" sz="2400" dirty="0"/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31C7A7FE-847E-499D-8FD5-B47AC98D7A40}"/>
              </a:ext>
            </a:extLst>
          </p:cNvPr>
          <p:cNvSpPr/>
          <p:nvPr/>
        </p:nvSpPr>
        <p:spPr>
          <a:xfrm>
            <a:off x="6911788" y="625792"/>
            <a:ext cx="4559560" cy="811122"/>
          </a:xfrm>
          <a:prstGeom prst="rect">
            <a:avLst/>
          </a:prstGeom>
          <a:solidFill>
            <a:srgbClr val="4C9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200"/>
          </a:p>
        </p:txBody>
      </p:sp>
      <p:sp>
        <p:nvSpPr>
          <p:cNvPr id="10" name="Tytuł 1">
            <a:extLst>
              <a:ext uri="{FF2B5EF4-FFF2-40B4-BE49-F238E27FC236}">
                <a16:creationId xmlns:a16="http://schemas.microsoft.com/office/drawing/2014/main" id="{03307C07-7811-44A6-BFB0-6675E12F39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3708" y="696218"/>
            <a:ext cx="4236568" cy="680843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pl-PL" sz="34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pl-PL" sz="3300" b="1" dirty="0">
                <a:solidFill>
                  <a:schemeClr val="bg1"/>
                </a:solidFill>
                <a:latin typeface="+mn-lt"/>
              </a:rPr>
              <a:t>Spotkanie branżowe</a:t>
            </a:r>
          </a:p>
        </p:txBody>
      </p:sp>
      <p:pic>
        <p:nvPicPr>
          <p:cNvPr id="9" name="Grafika 8">
            <a:extLst>
              <a:ext uri="{FF2B5EF4-FFF2-40B4-BE49-F238E27FC236}">
                <a16:creationId xmlns:a16="http://schemas.microsoft.com/office/drawing/2014/main" id="{0B6E6231-C2EC-4DE3-8A39-E674A2AC995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451515" y="177305"/>
            <a:ext cx="1368253" cy="1368253"/>
          </a:xfrm>
          <a:prstGeom prst="rect">
            <a:avLst/>
          </a:prstGeom>
        </p:spPr>
      </p:pic>
      <p:sp>
        <p:nvSpPr>
          <p:cNvPr id="24" name="Prostokąt 23">
            <a:extLst>
              <a:ext uri="{FF2B5EF4-FFF2-40B4-BE49-F238E27FC236}">
                <a16:creationId xmlns:a16="http://schemas.microsoft.com/office/drawing/2014/main" id="{48168640-509C-45A4-889C-5B4E8802062D}"/>
              </a:ext>
            </a:extLst>
          </p:cNvPr>
          <p:cNvSpPr/>
          <p:nvPr/>
        </p:nvSpPr>
        <p:spPr>
          <a:xfrm>
            <a:off x="2767628" y="6093708"/>
            <a:ext cx="169433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>
                <a:solidFill>
                  <a:schemeClr val="bg1"/>
                </a:solidFill>
              </a:rPr>
              <a:t>Fot</a:t>
            </a:r>
            <a:r>
              <a:rPr lang="en-US" sz="1200" dirty="0">
                <a:solidFill>
                  <a:schemeClr val="bg1"/>
                </a:solidFill>
              </a:rPr>
              <a:t>. </a:t>
            </a:r>
            <a:r>
              <a:rPr lang="pl-PL" sz="1200" dirty="0">
                <a:solidFill>
                  <a:schemeClr val="bg1"/>
                </a:solidFill>
              </a:rPr>
              <a:t>Materiały GAPR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5BC70E14-48F3-484F-B489-4CD0F8FCF39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7602" y="330426"/>
            <a:ext cx="1341236" cy="365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645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772DB02F-0961-4308-AEC6-FA48DCC36D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4990" y="849950"/>
            <a:ext cx="7612526" cy="5970494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6D79E32B-17D9-4DEF-91F5-DFB5129661F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1" r="2072" b="1538"/>
          <a:stretch/>
        </p:blipFill>
        <p:spPr>
          <a:xfrm flipH="1">
            <a:off x="0" y="0"/>
            <a:ext cx="12192000" cy="6857999"/>
          </a:xfrm>
          <a:prstGeom prst="rect">
            <a:avLst/>
          </a:prstGeom>
        </p:spPr>
      </p:pic>
      <p:sp>
        <p:nvSpPr>
          <p:cNvPr id="7" name="Prostokąt 6">
            <a:extLst>
              <a:ext uri="{FF2B5EF4-FFF2-40B4-BE49-F238E27FC236}">
                <a16:creationId xmlns:a16="http://schemas.microsoft.com/office/drawing/2014/main" id="{31C7A7FE-847E-499D-8FD5-B47AC98D7A40}"/>
              </a:ext>
            </a:extLst>
          </p:cNvPr>
          <p:cNvSpPr/>
          <p:nvPr/>
        </p:nvSpPr>
        <p:spPr>
          <a:xfrm>
            <a:off x="1219199" y="524031"/>
            <a:ext cx="3146613" cy="796052"/>
          </a:xfrm>
          <a:prstGeom prst="rect">
            <a:avLst/>
          </a:prstGeom>
          <a:solidFill>
            <a:srgbClr val="4C9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200000"/>
              </a:lnSpc>
            </a:pPr>
            <a:endParaRPr lang="pl-PL" sz="3400" b="1" dirty="0"/>
          </a:p>
        </p:txBody>
      </p:sp>
      <p:sp>
        <p:nvSpPr>
          <p:cNvPr id="8" name="Tytuł 1">
            <a:extLst>
              <a:ext uri="{FF2B5EF4-FFF2-40B4-BE49-F238E27FC236}">
                <a16:creationId xmlns:a16="http://schemas.microsoft.com/office/drawing/2014/main" id="{51A2B669-71B5-42F3-918F-8E108CBAC0A1}"/>
              </a:ext>
            </a:extLst>
          </p:cNvPr>
          <p:cNvSpPr txBox="1">
            <a:spLocks/>
          </p:cNvSpPr>
          <p:nvPr/>
        </p:nvSpPr>
        <p:spPr>
          <a:xfrm>
            <a:off x="992005" y="1152965"/>
            <a:ext cx="4344075" cy="953889"/>
          </a:xfrm>
          <a:prstGeom prst="rect">
            <a:avLst/>
          </a:prstGeom>
        </p:spPr>
        <p:txBody>
          <a:bodyPr vert="horz" lIns="91440" tIns="3600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60000"/>
              </a:lnSpc>
            </a:pPr>
            <a:endParaRPr lang="pl-PL" sz="32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75A4BC3-19ED-47E0-A52A-89D56BE8FF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9765" y="1637011"/>
            <a:ext cx="5165225" cy="4907224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pl-PL" sz="1900" dirty="0"/>
              <a:t>W Gliwicach przebywa </a:t>
            </a:r>
            <a:r>
              <a:rPr lang="pl-PL" sz="1900" b="1" dirty="0">
                <a:solidFill>
                  <a:srgbClr val="4C9600"/>
                </a:solidFill>
              </a:rPr>
              <a:t>100 kobiet z całej Polski</a:t>
            </a:r>
            <a:r>
              <a:rPr lang="pl-PL" sz="1900" dirty="0"/>
              <a:t>, wyłonionych z ponad </a:t>
            </a:r>
            <a:r>
              <a:rPr lang="pl-PL" sz="1900" b="1" dirty="0">
                <a:solidFill>
                  <a:srgbClr val="4C9600"/>
                </a:solidFill>
              </a:rPr>
              <a:t>1400 chętnych</a:t>
            </a:r>
            <a:r>
              <a:rPr lang="pl-PL" sz="1900" dirty="0"/>
              <a:t>, które przyjechały tu, by zdobywać wiedzę na temat sztucznej inteligencji i nowe umiejętności zawodowe w bezpłatnym programie „</a:t>
            </a:r>
            <a:r>
              <a:rPr lang="pl-PL" sz="1900" b="1" dirty="0">
                <a:solidFill>
                  <a:srgbClr val="4C9600"/>
                </a:solidFill>
              </a:rPr>
              <a:t>Nowa JA na rynku pracy </a:t>
            </a:r>
            <a:r>
              <a:rPr lang="pl-PL" sz="1900" dirty="0"/>
              <a:t>– droga ku przyszłości”. </a:t>
            </a:r>
          </a:p>
          <a:p>
            <a:pPr>
              <a:lnSpc>
                <a:spcPct val="80000"/>
              </a:lnSpc>
            </a:pPr>
            <a:r>
              <a:rPr lang="pl-PL" sz="1900" dirty="0"/>
              <a:t>W programie, prowadzonym przez doświadczonych wykładowców, uczestniczą panie w wieku 20–30 lat, które planują rozpoczęcie kariery lub powrót na rynek pracy </a:t>
            </a:r>
            <a:br>
              <a:rPr lang="pl-PL" sz="1900" dirty="0"/>
            </a:br>
            <a:r>
              <a:rPr lang="pl-PL" sz="1900" dirty="0"/>
              <a:t>i chcą kształtować swoją zawodową przyszłość. </a:t>
            </a:r>
          </a:p>
          <a:p>
            <a:pPr>
              <a:lnSpc>
                <a:spcPct val="80000"/>
              </a:lnSpc>
            </a:pPr>
            <a:r>
              <a:rPr lang="pl-PL" sz="1900" dirty="0"/>
              <a:t>Miałam przyjemność objąć program swoim patronatem.  </a:t>
            </a:r>
          </a:p>
          <a:p>
            <a:pPr>
              <a:lnSpc>
                <a:spcPct val="80000"/>
              </a:lnSpc>
            </a:pPr>
            <a:r>
              <a:rPr lang="pl-PL" sz="1900" dirty="0"/>
              <a:t>Podczas zajęć w Gliwicach uczestniczki programu wezmą udział w  warsztatach </a:t>
            </a:r>
            <a:br>
              <a:rPr lang="pl-PL" sz="1900" dirty="0"/>
            </a:br>
            <a:r>
              <a:rPr lang="pl-PL" sz="1900" dirty="0"/>
              <a:t>z doradztwa zawodowego, tworzenia CV, autoprezentacji, poznania swoich mocnych stron oraz rozwijania umiejętności identyfikowania dezinformacji.</a:t>
            </a:r>
          </a:p>
        </p:txBody>
      </p:sp>
      <p:pic>
        <p:nvPicPr>
          <p:cNvPr id="6" name="Grafika 9">
            <a:extLst>
              <a:ext uri="{FF2B5EF4-FFF2-40B4-BE49-F238E27FC236}">
                <a16:creationId xmlns:a16="http://schemas.microsoft.com/office/drawing/2014/main" id="{4E52D21F-8E92-4FD7-92AB-0771C8A83A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92695" y="317845"/>
            <a:ext cx="1400405" cy="1400405"/>
          </a:xfrm>
          <a:prstGeom prst="rect">
            <a:avLst/>
          </a:prstGeom>
        </p:spPr>
      </p:pic>
      <p:pic>
        <p:nvPicPr>
          <p:cNvPr id="19" name="Obraz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4525" y="303044"/>
            <a:ext cx="1340700" cy="363106"/>
          </a:xfrm>
          <a:prstGeom prst="rect">
            <a:avLst/>
          </a:prstGeom>
        </p:spPr>
      </p:pic>
      <p:sp>
        <p:nvSpPr>
          <p:cNvPr id="5" name="Prostokąt 4">
            <a:extLst>
              <a:ext uri="{FF2B5EF4-FFF2-40B4-BE49-F238E27FC236}">
                <a16:creationId xmlns:a16="http://schemas.microsoft.com/office/drawing/2014/main" id="{677DC24D-9CA5-4F03-966D-E91CF7E7697C}"/>
              </a:ext>
            </a:extLst>
          </p:cNvPr>
          <p:cNvSpPr/>
          <p:nvPr/>
        </p:nvSpPr>
        <p:spPr>
          <a:xfrm>
            <a:off x="-1203038" y="451924"/>
            <a:ext cx="6096000" cy="79605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sz="3400" b="1" dirty="0">
                <a:solidFill>
                  <a:schemeClr val="bg1"/>
                </a:solidFill>
              </a:rPr>
              <a:t>               </a:t>
            </a:r>
            <a:endParaRPr lang="pl-PL" sz="3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CBD203EA-B11E-4A81-8864-3B70BBF4A48C}"/>
              </a:ext>
            </a:extLst>
          </p:cNvPr>
          <p:cNvSpPr/>
          <p:nvPr/>
        </p:nvSpPr>
        <p:spPr>
          <a:xfrm>
            <a:off x="1755988" y="606586"/>
            <a:ext cx="2402405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3400" b="1" dirty="0">
                <a:solidFill>
                  <a:schemeClr val="bg1"/>
                </a:solidFill>
              </a:rPr>
              <a:t> Nowa JA</a:t>
            </a:r>
            <a:endParaRPr lang="pl-PL" sz="3400" dirty="0"/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DEC69BB1-DC6E-4A5F-8FC5-E0816F64B0B1}"/>
              </a:ext>
            </a:extLst>
          </p:cNvPr>
          <p:cNvSpPr/>
          <p:nvPr/>
        </p:nvSpPr>
        <p:spPr>
          <a:xfrm flipH="1">
            <a:off x="9436184" y="6499253"/>
            <a:ext cx="155986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err="1">
                <a:solidFill>
                  <a:schemeClr val="bg1"/>
                </a:solidFill>
              </a:rPr>
              <a:t>Fot</a:t>
            </a:r>
            <a:r>
              <a:rPr lang="en-US" sz="1000" dirty="0">
                <a:solidFill>
                  <a:schemeClr val="bg1"/>
                </a:solidFill>
              </a:rPr>
              <a:t>. </a:t>
            </a:r>
            <a:r>
              <a:rPr lang="pl-PL" sz="1000" dirty="0">
                <a:solidFill>
                  <a:schemeClr val="bg1"/>
                </a:solidFill>
              </a:rPr>
              <a:t>UM Gliwice</a:t>
            </a:r>
          </a:p>
        </p:txBody>
      </p:sp>
    </p:spTree>
    <p:extLst>
      <p:ext uri="{BB962C8B-B14F-4D97-AF65-F5344CB8AC3E}">
        <p14:creationId xmlns:p14="http://schemas.microsoft.com/office/powerpoint/2010/main" val="37335637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36A1EA82-F503-46E3-B0FB-168EF6A0C4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7428"/>
            <a:ext cx="6096000" cy="8522240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3BB9F880-6C4C-4F2A-ADE2-1D0839AB4A6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49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AFF0E48-DB8B-42DB-B852-8FB7D9B29A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11788" y="2100133"/>
            <a:ext cx="4483922" cy="3601421"/>
          </a:xfrm>
        </p:spPr>
        <p:txBody>
          <a:bodyPr>
            <a:normAutofit/>
          </a:bodyPr>
          <a:lstStyle/>
          <a:p>
            <a:r>
              <a:rPr lang="pl-PL" sz="2200" b="1" dirty="0">
                <a:solidFill>
                  <a:srgbClr val="4C9600"/>
                </a:solidFill>
              </a:rPr>
              <a:t>80-lecie działalności świętował Cech Rzemiosł Różnych </a:t>
            </a:r>
            <a:br>
              <a:rPr lang="pl-PL" sz="2200" b="1" dirty="0">
                <a:solidFill>
                  <a:srgbClr val="4C9600"/>
                </a:solidFill>
              </a:rPr>
            </a:br>
            <a:r>
              <a:rPr lang="pl-PL" sz="2200" b="1" dirty="0">
                <a:solidFill>
                  <a:srgbClr val="4C9600"/>
                </a:solidFill>
              </a:rPr>
              <a:t>i Przedsiębiorczości w Gliwicach. </a:t>
            </a:r>
          </a:p>
          <a:p>
            <a:r>
              <a:rPr lang="pl-PL" sz="2200" dirty="0"/>
              <a:t>Miałam przyjemność złożyć podziękowania za dotychczasową pracę na rzecz miasta i życzenia na ręce </a:t>
            </a:r>
            <a:r>
              <a:rPr lang="pl-PL" sz="2200" b="1" dirty="0">
                <a:solidFill>
                  <a:srgbClr val="4C9600"/>
                </a:solidFill>
              </a:rPr>
              <a:t>Andrzeja Zarzyckiego </a:t>
            </a:r>
            <a:r>
              <a:rPr lang="pl-PL" sz="2200" dirty="0"/>
              <a:t>– Starszego Cechu.</a:t>
            </a:r>
            <a:endParaRPr lang="pl-PL" sz="2200" b="1" i="1" dirty="0"/>
          </a:p>
          <a:p>
            <a:pPr lvl="0"/>
            <a:endParaRPr lang="pl-PL" sz="2400" dirty="0"/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31C7A7FE-847E-499D-8FD5-B47AC98D7A40}"/>
              </a:ext>
            </a:extLst>
          </p:cNvPr>
          <p:cNvSpPr/>
          <p:nvPr/>
        </p:nvSpPr>
        <p:spPr>
          <a:xfrm>
            <a:off x="6911788" y="625792"/>
            <a:ext cx="3900992" cy="848549"/>
          </a:xfrm>
          <a:prstGeom prst="rect">
            <a:avLst/>
          </a:prstGeom>
          <a:solidFill>
            <a:srgbClr val="4C9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200"/>
          </a:p>
        </p:txBody>
      </p:sp>
      <p:sp>
        <p:nvSpPr>
          <p:cNvPr id="10" name="Tytuł 1">
            <a:extLst>
              <a:ext uri="{FF2B5EF4-FFF2-40B4-BE49-F238E27FC236}">
                <a16:creationId xmlns:a16="http://schemas.microsoft.com/office/drawing/2014/main" id="{03307C07-7811-44A6-BFB0-6675E12F39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26220" y="714943"/>
            <a:ext cx="3729055" cy="680843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pl-PL" sz="3300" b="1" dirty="0">
                <a:solidFill>
                  <a:schemeClr val="bg1"/>
                </a:solidFill>
                <a:latin typeface="+mn-lt"/>
              </a:rPr>
              <a:t>Urodziny Cechu</a:t>
            </a:r>
          </a:p>
        </p:txBody>
      </p:sp>
      <p:pic>
        <p:nvPicPr>
          <p:cNvPr id="9" name="Grafika 8">
            <a:extLst>
              <a:ext uri="{FF2B5EF4-FFF2-40B4-BE49-F238E27FC236}">
                <a16:creationId xmlns:a16="http://schemas.microsoft.com/office/drawing/2014/main" id="{0B6E6231-C2EC-4DE3-8A39-E674A2AC99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251550" y="37801"/>
            <a:ext cx="1436540" cy="1436540"/>
          </a:xfrm>
          <a:prstGeom prst="rect">
            <a:avLst/>
          </a:prstGeom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FFA0502E-82E6-4637-9C0B-A5890692B34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1452" y="390279"/>
            <a:ext cx="1341236" cy="365792"/>
          </a:xfrm>
          <a:prstGeom prst="rect">
            <a:avLst/>
          </a:prstGeom>
        </p:spPr>
      </p:pic>
      <p:sp>
        <p:nvSpPr>
          <p:cNvPr id="13" name="Prostokąt 12">
            <a:extLst>
              <a:ext uri="{FF2B5EF4-FFF2-40B4-BE49-F238E27FC236}">
                <a16:creationId xmlns:a16="http://schemas.microsoft.com/office/drawing/2014/main" id="{CE9E24C2-8766-4E49-BF49-7DB72507698E}"/>
              </a:ext>
            </a:extLst>
          </p:cNvPr>
          <p:cNvSpPr/>
          <p:nvPr/>
        </p:nvSpPr>
        <p:spPr>
          <a:xfrm>
            <a:off x="2114550" y="6363573"/>
            <a:ext cx="276606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>
                <a:solidFill>
                  <a:schemeClr val="bg1"/>
                </a:solidFill>
              </a:rPr>
              <a:t>Fot</a:t>
            </a:r>
            <a:r>
              <a:rPr lang="en-US" sz="1200" dirty="0">
                <a:solidFill>
                  <a:schemeClr val="bg1"/>
                </a:solidFill>
              </a:rPr>
              <a:t>. </a:t>
            </a:r>
            <a:r>
              <a:rPr lang="pl-PL" sz="1200" dirty="0">
                <a:solidFill>
                  <a:schemeClr val="bg1"/>
                </a:solidFill>
              </a:rPr>
              <a:t>FB Katarzyna Kuczyńska-Budka</a:t>
            </a:r>
          </a:p>
        </p:txBody>
      </p:sp>
    </p:spTree>
    <p:extLst>
      <p:ext uri="{BB962C8B-B14F-4D97-AF65-F5344CB8AC3E}">
        <p14:creationId xmlns:p14="http://schemas.microsoft.com/office/powerpoint/2010/main" val="1644598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83261EFF-9EF0-4459-B1A4-DE3198F075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2529" y="1851660"/>
            <a:ext cx="7509545" cy="4903470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BE66A29C-09EA-4072-AC50-0C7F232DED0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49"/>
          <a:stretch/>
        </p:blipFill>
        <p:spPr>
          <a:xfrm>
            <a:off x="47065" y="0"/>
            <a:ext cx="12097870" cy="6858000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AFF0E48-DB8B-42DB-B852-8FB7D9B29A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2" y="1768468"/>
            <a:ext cx="4715947" cy="4402695"/>
          </a:xfrm>
        </p:spPr>
        <p:txBody>
          <a:bodyPr>
            <a:normAutofit fontScale="92500" lnSpcReduction="10000"/>
          </a:bodyPr>
          <a:lstStyle/>
          <a:p>
            <a:r>
              <a:rPr lang="pl-PL" sz="2400" dirty="0"/>
              <a:t>Do 30 września natomiast trwa </a:t>
            </a:r>
            <a:r>
              <a:rPr lang="pl-PL" sz="2400" b="1" dirty="0">
                <a:solidFill>
                  <a:srgbClr val="4C9600"/>
                </a:solidFill>
              </a:rPr>
              <a:t>nabór członków do Komitetu Rewitalizacji</a:t>
            </a:r>
            <a:r>
              <a:rPr lang="pl-PL" sz="2400" dirty="0"/>
              <a:t>, który czuwać będzie nad</a:t>
            </a:r>
            <a:r>
              <a:rPr lang="pl-PL" sz="2400" b="1" dirty="0"/>
              <a:t> </a:t>
            </a:r>
            <a:r>
              <a:rPr lang="pl-PL" sz="2400" dirty="0"/>
              <a:t>zmianami </a:t>
            </a:r>
            <a:br>
              <a:rPr lang="pl-PL" sz="2400" dirty="0"/>
            </a:br>
            <a:r>
              <a:rPr lang="pl-PL" sz="2400" dirty="0"/>
              <a:t>w dzielnicy Baildona, Wojska Polskiego, Politechnika, na Sikorniku, </a:t>
            </a:r>
            <a:r>
              <a:rPr lang="pl-PL" sz="2400" dirty="0" err="1"/>
              <a:t>Trynku</a:t>
            </a:r>
            <a:r>
              <a:rPr lang="pl-PL" sz="2400" dirty="0"/>
              <a:t>, w Łabędach, Sośnicy, </a:t>
            </a:r>
            <a:r>
              <a:rPr lang="pl-PL" sz="2400" dirty="0" err="1"/>
              <a:t>Szobiszowicach</a:t>
            </a:r>
            <a:r>
              <a:rPr lang="pl-PL" sz="2400" dirty="0"/>
              <a:t>, Śródmieściu </a:t>
            </a:r>
            <a:br>
              <a:rPr lang="pl-PL" sz="2400" dirty="0"/>
            </a:br>
            <a:r>
              <a:rPr lang="pl-PL" sz="2400" dirty="0"/>
              <a:t>i </a:t>
            </a:r>
            <a:r>
              <a:rPr lang="pl-PL" sz="2400" dirty="0" err="1"/>
              <a:t>Zatorzu</a:t>
            </a:r>
            <a:r>
              <a:rPr lang="pl-PL" sz="2400" dirty="0"/>
              <a:t>. </a:t>
            </a:r>
          </a:p>
          <a:p>
            <a:r>
              <a:rPr lang="pl-PL" sz="2400" dirty="0"/>
              <a:t>Członkowie tego gremium będą mieli </a:t>
            </a:r>
            <a:r>
              <a:rPr lang="pl-PL" sz="2400" b="1" dirty="0">
                <a:solidFill>
                  <a:srgbClr val="4C9600"/>
                </a:solidFill>
              </a:rPr>
              <a:t>ważny głos w sprawie prowadzenia </a:t>
            </a:r>
            <a:br>
              <a:rPr lang="pl-PL" sz="2400" b="1" dirty="0">
                <a:solidFill>
                  <a:srgbClr val="4C9600"/>
                </a:solidFill>
              </a:rPr>
            </a:br>
            <a:r>
              <a:rPr lang="pl-PL" sz="2400" b="1" dirty="0">
                <a:solidFill>
                  <a:srgbClr val="4C9600"/>
                </a:solidFill>
              </a:rPr>
              <a:t>i oceny rewitalizacji</a:t>
            </a:r>
            <a:r>
              <a:rPr lang="pl-PL" sz="2400" dirty="0"/>
              <a:t>, a także inicjowania działań w tym temacie. Komitet będzie też pełnił funkcję opiniodawczo-doradczą.</a:t>
            </a:r>
            <a:endParaRPr lang="pl-PL" sz="2400" b="1" dirty="0"/>
          </a:p>
          <a:p>
            <a:pPr lvl="0"/>
            <a:endParaRPr lang="pl-PL" sz="2400" dirty="0"/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31C7A7FE-847E-499D-8FD5-B47AC98D7A40}"/>
              </a:ext>
            </a:extLst>
          </p:cNvPr>
          <p:cNvSpPr/>
          <p:nvPr/>
        </p:nvSpPr>
        <p:spPr>
          <a:xfrm>
            <a:off x="6858002" y="686837"/>
            <a:ext cx="4622312" cy="894398"/>
          </a:xfrm>
          <a:prstGeom prst="rect">
            <a:avLst/>
          </a:prstGeom>
          <a:solidFill>
            <a:srgbClr val="4C9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200"/>
          </a:p>
        </p:txBody>
      </p:sp>
      <p:sp>
        <p:nvSpPr>
          <p:cNvPr id="10" name="Tytuł 1">
            <a:extLst>
              <a:ext uri="{FF2B5EF4-FFF2-40B4-BE49-F238E27FC236}">
                <a16:creationId xmlns:a16="http://schemas.microsoft.com/office/drawing/2014/main" id="{03307C07-7811-44A6-BFB0-6675E12F39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2" y="756071"/>
            <a:ext cx="4515392" cy="680843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pl-PL" sz="3000" b="1">
                <a:solidFill>
                  <a:schemeClr val="bg1"/>
                </a:solidFill>
                <a:latin typeface="+mn-lt"/>
              </a:rPr>
              <a:t> Wsparcie </a:t>
            </a:r>
            <a:r>
              <a:rPr lang="pl-PL" sz="3000" b="1" dirty="0">
                <a:solidFill>
                  <a:schemeClr val="bg1"/>
                </a:solidFill>
                <a:latin typeface="+mn-lt"/>
              </a:rPr>
              <a:t>dla rewitalizacji    </a:t>
            </a:r>
          </a:p>
        </p:txBody>
      </p:sp>
      <p:pic>
        <p:nvPicPr>
          <p:cNvPr id="9" name="Grafika 8">
            <a:extLst>
              <a:ext uri="{FF2B5EF4-FFF2-40B4-BE49-F238E27FC236}">
                <a16:creationId xmlns:a16="http://schemas.microsoft.com/office/drawing/2014/main" id="{0B6E6231-C2EC-4DE3-8A39-E674A2AC99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488404" y="187234"/>
            <a:ext cx="1203735" cy="1214404"/>
          </a:xfrm>
          <a:prstGeom prst="rect">
            <a:avLst/>
          </a:prstGeom>
        </p:spPr>
      </p:pic>
      <p:sp>
        <p:nvSpPr>
          <p:cNvPr id="24" name="Prostokąt 23">
            <a:extLst>
              <a:ext uri="{FF2B5EF4-FFF2-40B4-BE49-F238E27FC236}">
                <a16:creationId xmlns:a16="http://schemas.microsoft.com/office/drawing/2014/main" id="{48168640-509C-45A4-889C-5B4E8802062D}"/>
              </a:ext>
            </a:extLst>
          </p:cNvPr>
          <p:cNvSpPr/>
          <p:nvPr/>
        </p:nvSpPr>
        <p:spPr>
          <a:xfrm>
            <a:off x="2568612" y="6393767"/>
            <a:ext cx="230393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>
                <a:solidFill>
                  <a:schemeClr val="bg1"/>
                </a:solidFill>
              </a:rPr>
              <a:t>Fot</a:t>
            </a:r>
            <a:r>
              <a:rPr lang="en-US" sz="1200" dirty="0">
                <a:solidFill>
                  <a:schemeClr val="bg1"/>
                </a:solidFill>
              </a:rPr>
              <a:t>. </a:t>
            </a:r>
            <a:r>
              <a:rPr lang="pl-PL" sz="1200" dirty="0">
                <a:solidFill>
                  <a:schemeClr val="bg1"/>
                </a:solidFill>
              </a:rPr>
              <a:t>UM Gliwice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9D39D37C-4A7D-4F78-9937-05CC559911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2318" y="377142"/>
            <a:ext cx="1341236" cy="365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3337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5848C998-C491-4448-A896-1A9D7F66D2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3575" y="882913"/>
            <a:ext cx="7575082" cy="5961528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796C578E-97C9-429E-B4B1-5B61F7E3947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1" r="2072" b="1538"/>
          <a:stretch/>
        </p:blipFill>
        <p:spPr>
          <a:xfrm flipH="1">
            <a:off x="0" y="8965"/>
            <a:ext cx="12192000" cy="6862593"/>
          </a:xfrm>
          <a:prstGeom prst="rect">
            <a:avLst/>
          </a:prstGeom>
        </p:spPr>
      </p:pic>
      <p:sp>
        <p:nvSpPr>
          <p:cNvPr id="7" name="Prostokąt 6">
            <a:extLst>
              <a:ext uri="{FF2B5EF4-FFF2-40B4-BE49-F238E27FC236}">
                <a16:creationId xmlns:a16="http://schemas.microsoft.com/office/drawing/2014/main" id="{31C7A7FE-847E-499D-8FD5-B47AC98D7A40}"/>
              </a:ext>
            </a:extLst>
          </p:cNvPr>
          <p:cNvSpPr/>
          <p:nvPr/>
        </p:nvSpPr>
        <p:spPr>
          <a:xfrm>
            <a:off x="860613" y="606585"/>
            <a:ext cx="4126376" cy="796052"/>
          </a:xfrm>
          <a:prstGeom prst="rect">
            <a:avLst/>
          </a:prstGeom>
          <a:solidFill>
            <a:srgbClr val="4C9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200000"/>
              </a:lnSpc>
            </a:pPr>
            <a:endParaRPr lang="pl-PL" sz="3400" b="1" dirty="0"/>
          </a:p>
        </p:txBody>
      </p:sp>
      <p:sp>
        <p:nvSpPr>
          <p:cNvPr id="8" name="Tytuł 1">
            <a:extLst>
              <a:ext uri="{FF2B5EF4-FFF2-40B4-BE49-F238E27FC236}">
                <a16:creationId xmlns:a16="http://schemas.microsoft.com/office/drawing/2014/main" id="{51A2B669-71B5-42F3-918F-8E108CBAC0A1}"/>
              </a:ext>
            </a:extLst>
          </p:cNvPr>
          <p:cNvSpPr txBox="1">
            <a:spLocks/>
          </p:cNvSpPr>
          <p:nvPr/>
        </p:nvSpPr>
        <p:spPr>
          <a:xfrm>
            <a:off x="992005" y="1152965"/>
            <a:ext cx="4344075" cy="953889"/>
          </a:xfrm>
          <a:prstGeom prst="rect">
            <a:avLst/>
          </a:prstGeom>
        </p:spPr>
        <p:txBody>
          <a:bodyPr vert="horz" lIns="91440" tIns="3600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60000"/>
              </a:lnSpc>
            </a:pPr>
            <a:endParaRPr lang="pl-PL" sz="32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75A4BC3-19ED-47E0-A52A-89D56BE8FF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4526" y="1827739"/>
            <a:ext cx="4437530" cy="4356847"/>
          </a:xfrm>
        </p:spPr>
        <p:txBody>
          <a:bodyPr>
            <a:noAutofit/>
          </a:bodyPr>
          <a:lstStyle/>
          <a:p>
            <a:r>
              <a:rPr lang="pl-PL" sz="2000" dirty="0"/>
              <a:t>Za nami </a:t>
            </a:r>
            <a:r>
              <a:rPr lang="pl-PL" sz="2000" b="1" dirty="0">
                <a:solidFill>
                  <a:srgbClr val="4C9600"/>
                </a:solidFill>
              </a:rPr>
              <a:t>Śląski Stół w Teatrze Śląskim w Katowicach</a:t>
            </a:r>
            <a:r>
              <a:rPr lang="pl-PL" sz="2000" dirty="0"/>
              <a:t>. Spotkanie zgromadziło samorządowców, ludzi kultury, edukacji i nauki. </a:t>
            </a:r>
          </a:p>
          <a:p>
            <a:r>
              <a:rPr lang="pl-PL" sz="2000" dirty="0"/>
              <a:t>Razem m.in. z wojewodą śląskim Markiem Wójcikiem, rektorem Uniwersytetu Śląskiego </a:t>
            </a:r>
            <a:br>
              <a:rPr lang="pl-PL" sz="2000" dirty="0"/>
            </a:br>
            <a:r>
              <a:rPr lang="pl-PL" sz="2000" dirty="0"/>
              <a:t>prof. Ryszardem Koziołkiem, prezydentem Marcinem Krupą </a:t>
            </a:r>
            <a:r>
              <a:rPr lang="pl-PL" sz="2000" b="1" dirty="0">
                <a:solidFill>
                  <a:srgbClr val="4C9600"/>
                </a:solidFill>
              </a:rPr>
              <a:t>rozmawialiśmy o sprawach fundamentalnych: tożsamości śląskiej, roli języka, edukacji, kulturze </a:t>
            </a:r>
            <a:br>
              <a:rPr lang="pl-PL" sz="2000" b="1" dirty="0">
                <a:solidFill>
                  <a:srgbClr val="4C9600"/>
                </a:solidFill>
              </a:rPr>
            </a:br>
            <a:r>
              <a:rPr lang="pl-PL" sz="2000" b="1" dirty="0">
                <a:solidFill>
                  <a:srgbClr val="4C9600"/>
                </a:solidFill>
              </a:rPr>
              <a:t>i budowaniu wspólnoty ponad podziałami</a:t>
            </a:r>
            <a:r>
              <a:rPr lang="pl-PL" sz="2000" dirty="0"/>
              <a:t>. </a:t>
            </a:r>
            <a:br>
              <a:rPr lang="pl-PL" b="1" dirty="0"/>
            </a:br>
            <a:endParaRPr lang="pl-PL" sz="1950" dirty="0">
              <a:solidFill>
                <a:srgbClr val="FF0000"/>
              </a:solidFill>
            </a:endParaRPr>
          </a:p>
        </p:txBody>
      </p:sp>
      <p:pic>
        <p:nvPicPr>
          <p:cNvPr id="6" name="Grafika 9">
            <a:extLst>
              <a:ext uri="{FF2B5EF4-FFF2-40B4-BE49-F238E27FC236}">
                <a16:creationId xmlns:a16="http://schemas.microsoft.com/office/drawing/2014/main" id="{4E52D21F-8E92-4FD7-92AB-0771C8A83A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86038" y="182711"/>
            <a:ext cx="1400405" cy="1400405"/>
          </a:xfrm>
          <a:prstGeom prst="rect">
            <a:avLst/>
          </a:prstGeom>
        </p:spPr>
      </p:pic>
      <p:pic>
        <p:nvPicPr>
          <p:cNvPr id="19" name="Obraz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0852" y="320885"/>
            <a:ext cx="1237129" cy="363106"/>
          </a:xfrm>
          <a:prstGeom prst="rect">
            <a:avLst/>
          </a:prstGeom>
        </p:spPr>
      </p:pic>
      <p:sp>
        <p:nvSpPr>
          <p:cNvPr id="5" name="Prostokąt 4">
            <a:extLst>
              <a:ext uri="{FF2B5EF4-FFF2-40B4-BE49-F238E27FC236}">
                <a16:creationId xmlns:a16="http://schemas.microsoft.com/office/drawing/2014/main" id="{677DC24D-9CA5-4F03-966D-E91CF7E7697C}"/>
              </a:ext>
            </a:extLst>
          </p:cNvPr>
          <p:cNvSpPr/>
          <p:nvPr/>
        </p:nvSpPr>
        <p:spPr>
          <a:xfrm>
            <a:off x="-1203038" y="451924"/>
            <a:ext cx="6096000" cy="79605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sz="3400" b="1" dirty="0">
                <a:solidFill>
                  <a:schemeClr val="bg1"/>
                </a:solidFill>
              </a:rPr>
              <a:t>               </a:t>
            </a:r>
            <a:endParaRPr lang="pl-PL" sz="3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CBD203EA-B11E-4A81-8864-3B70BBF4A48C}"/>
              </a:ext>
            </a:extLst>
          </p:cNvPr>
          <p:cNvSpPr/>
          <p:nvPr/>
        </p:nvSpPr>
        <p:spPr>
          <a:xfrm>
            <a:off x="1102659" y="698232"/>
            <a:ext cx="4126376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3400" b="1" dirty="0">
                <a:solidFill>
                  <a:schemeClr val="bg1"/>
                </a:solidFill>
              </a:rPr>
              <a:t> Przy Śląskim Stole</a:t>
            </a:r>
            <a:endParaRPr lang="pl-PL" sz="3400" dirty="0"/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E9E111E8-3242-4E1E-A031-20CD707BABEB}"/>
              </a:ext>
            </a:extLst>
          </p:cNvPr>
          <p:cNvSpPr/>
          <p:nvPr/>
        </p:nvSpPr>
        <p:spPr>
          <a:xfrm>
            <a:off x="7777332" y="6266527"/>
            <a:ext cx="99015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err="1">
                <a:solidFill>
                  <a:schemeClr val="bg1"/>
                </a:solidFill>
              </a:rPr>
              <a:t>Fot</a:t>
            </a:r>
            <a:r>
              <a:rPr lang="en-US" sz="1000" dirty="0">
                <a:solidFill>
                  <a:schemeClr val="bg1"/>
                </a:solidFill>
              </a:rPr>
              <a:t>. </a:t>
            </a:r>
            <a:r>
              <a:rPr lang="pl-PL" sz="1000" dirty="0">
                <a:solidFill>
                  <a:schemeClr val="bg1"/>
                </a:solidFill>
              </a:rPr>
              <a:t>G. </a:t>
            </a:r>
            <a:r>
              <a:rPr lang="pl-PL" sz="1000" dirty="0" err="1">
                <a:solidFill>
                  <a:schemeClr val="bg1"/>
                </a:solidFill>
              </a:rPr>
              <a:t>Ożga</a:t>
            </a:r>
            <a:endParaRPr lang="pl-PL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03872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7709DA00-394F-4017-91F1-30E303C798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7270" y="1005429"/>
            <a:ext cx="8129461" cy="5887732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294E8A53-380A-421B-9C15-9B463D6FB76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49"/>
          <a:stretch/>
        </p:blipFill>
        <p:spPr>
          <a:xfrm>
            <a:off x="0" y="0"/>
            <a:ext cx="12192000" cy="6929716"/>
          </a:xfrm>
          <a:prstGeom prst="rect">
            <a:avLst/>
          </a:prstGeom>
        </p:spPr>
      </p:pic>
      <p:sp>
        <p:nvSpPr>
          <p:cNvPr id="10" name="Prostokąt 9">
            <a:extLst>
              <a:ext uri="{FF2B5EF4-FFF2-40B4-BE49-F238E27FC236}">
                <a16:creationId xmlns:a16="http://schemas.microsoft.com/office/drawing/2014/main" id="{480F96B7-D9F1-49E7-B8E8-317A5A6D9EA2}"/>
              </a:ext>
            </a:extLst>
          </p:cNvPr>
          <p:cNvSpPr/>
          <p:nvPr/>
        </p:nvSpPr>
        <p:spPr>
          <a:xfrm>
            <a:off x="6508376" y="655115"/>
            <a:ext cx="5199530" cy="867172"/>
          </a:xfrm>
          <a:prstGeom prst="rect">
            <a:avLst/>
          </a:prstGeom>
          <a:solidFill>
            <a:srgbClr val="4C9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200" dirty="0"/>
          </a:p>
        </p:txBody>
      </p:sp>
      <p:sp>
        <p:nvSpPr>
          <p:cNvPr id="12" name="Tytuł 1">
            <a:extLst>
              <a:ext uri="{FF2B5EF4-FFF2-40B4-BE49-F238E27FC236}">
                <a16:creationId xmlns:a16="http://schemas.microsoft.com/office/drawing/2014/main" id="{3890E946-0D62-48A6-8651-DD89B5C36C1C}"/>
              </a:ext>
            </a:extLst>
          </p:cNvPr>
          <p:cNvSpPr txBox="1">
            <a:spLocks/>
          </p:cNvSpPr>
          <p:nvPr/>
        </p:nvSpPr>
        <p:spPr>
          <a:xfrm>
            <a:off x="6622452" y="571843"/>
            <a:ext cx="5118848" cy="867172"/>
          </a:xfrm>
          <a:prstGeom prst="rect">
            <a:avLst/>
          </a:prstGeom>
        </p:spPr>
        <p:txBody>
          <a:bodyPr vert="horz" lIns="91440" tIns="3600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60000"/>
              </a:lnSpc>
            </a:pPr>
            <a:r>
              <a:rPr lang="pl-PL" sz="3400" b="1" dirty="0">
                <a:solidFill>
                  <a:schemeClr val="bg1"/>
                </a:solidFill>
                <a:latin typeface="+mn-lt"/>
              </a:rPr>
              <a:t>Pamiętaliśmy o bohaterach</a:t>
            </a:r>
            <a:endParaRPr lang="pl-PL" sz="3400" b="1" dirty="0">
              <a:solidFill>
                <a:srgbClr val="134191"/>
              </a:solidFill>
              <a:latin typeface="+mn-lt"/>
            </a:endParaRPr>
          </a:p>
        </p:txBody>
      </p:sp>
      <p:sp>
        <p:nvSpPr>
          <p:cNvPr id="16" name="Tytuł 1">
            <a:extLst>
              <a:ext uri="{FF2B5EF4-FFF2-40B4-BE49-F238E27FC236}">
                <a16:creationId xmlns:a16="http://schemas.microsoft.com/office/drawing/2014/main" id="{51A2B669-71B5-42F3-918F-8E108CBAC0A1}"/>
              </a:ext>
            </a:extLst>
          </p:cNvPr>
          <p:cNvSpPr txBox="1">
            <a:spLocks/>
          </p:cNvSpPr>
          <p:nvPr/>
        </p:nvSpPr>
        <p:spPr>
          <a:xfrm>
            <a:off x="639618" y="820912"/>
            <a:ext cx="6708112" cy="5355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br>
              <a:rPr lang="pl-PL" sz="3200" b="1" dirty="0">
                <a:solidFill>
                  <a:srgbClr val="134191"/>
                </a:solidFill>
                <a:latin typeface="+mn-lt"/>
              </a:rPr>
            </a:br>
            <a:r>
              <a:rPr lang="pl-PL" sz="3200" b="1" dirty="0">
                <a:solidFill>
                  <a:srgbClr val="134191"/>
                </a:solidFill>
                <a:latin typeface="+mn-lt"/>
              </a:rPr>
              <a:t>  </a:t>
            </a:r>
            <a:endParaRPr lang="pl-PL" sz="32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AFF0E48-DB8B-42DB-B852-8FB7D9B29A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6528" y="1829430"/>
            <a:ext cx="4890696" cy="3701817"/>
          </a:xfrm>
        </p:spPr>
        <p:txBody>
          <a:bodyPr>
            <a:noAutofit/>
          </a:bodyPr>
          <a:lstStyle/>
          <a:p>
            <a:r>
              <a:rPr lang="pl-PL" sz="2100" dirty="0"/>
              <a:t>W 86. rocznicę wybuchu II wojny światowej, 1 września o godz. 4.45 na cmentarzu parafialnym w Bojkowie odbył się doroczny </a:t>
            </a:r>
            <a:r>
              <a:rPr lang="pl-PL" sz="2100" b="1" dirty="0">
                <a:solidFill>
                  <a:srgbClr val="4C9600"/>
                </a:solidFill>
              </a:rPr>
              <a:t>uroczysty alert</a:t>
            </a:r>
            <a:r>
              <a:rPr lang="pl-PL" sz="2100" dirty="0"/>
              <a:t>. </a:t>
            </a:r>
          </a:p>
          <a:p>
            <a:r>
              <a:rPr lang="pl-PL" sz="2100" dirty="0"/>
              <a:t>W imieniu mieszkańców miasta złożyłam kwiaty na grobach Westerplatczyków, </a:t>
            </a:r>
            <a:r>
              <a:rPr lang="pl-PL" sz="2100" b="1" dirty="0">
                <a:solidFill>
                  <a:srgbClr val="4C9600"/>
                </a:solidFill>
              </a:rPr>
              <a:t>chorążego Edwarda Szewczuka i kaprala Michała </a:t>
            </a:r>
            <a:r>
              <a:rPr lang="pl-PL" sz="2100" b="1" dirty="0" err="1">
                <a:solidFill>
                  <a:srgbClr val="4C9600"/>
                </a:solidFill>
              </a:rPr>
              <a:t>Plewaka</a:t>
            </a:r>
            <a:r>
              <a:rPr lang="pl-PL" sz="2100" dirty="0"/>
              <a:t>, którzy walczyli </a:t>
            </a:r>
            <a:br>
              <a:rPr lang="pl-PL" sz="2100" dirty="0"/>
            </a:br>
            <a:r>
              <a:rPr lang="pl-PL" sz="2100" dirty="0"/>
              <a:t>o wolność naszej Ojczyzny. </a:t>
            </a:r>
          </a:p>
          <a:p>
            <a:r>
              <a:rPr lang="pl-PL" sz="2100" dirty="0"/>
              <a:t>Uroczystości odbyły się w ramach cyklu „Bojkowski Wrzesień”.</a:t>
            </a:r>
          </a:p>
        </p:txBody>
      </p:sp>
      <p:pic>
        <p:nvPicPr>
          <p:cNvPr id="7" name="Grafika 6">
            <a:extLst>
              <a:ext uri="{FF2B5EF4-FFF2-40B4-BE49-F238E27FC236}">
                <a16:creationId xmlns:a16="http://schemas.microsoft.com/office/drawing/2014/main" id="{865AB163-E0C1-4EE8-AAED-378AC9F3EC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273135" y="115667"/>
            <a:ext cx="1410490" cy="1410490"/>
          </a:xfrm>
          <a:prstGeom prst="rect">
            <a:avLst/>
          </a:prstGeom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30F11322-D44D-40FF-8362-A1AB8EEB31D5}"/>
              </a:ext>
            </a:extLst>
          </p:cNvPr>
          <p:cNvSpPr txBox="1"/>
          <p:nvPr/>
        </p:nvSpPr>
        <p:spPr>
          <a:xfrm>
            <a:off x="2331735" y="6202767"/>
            <a:ext cx="22617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>
                <a:solidFill>
                  <a:schemeClr val="bg1"/>
                </a:solidFill>
              </a:rPr>
              <a:t>fot. G. </a:t>
            </a:r>
            <a:r>
              <a:rPr lang="pl-PL" sz="1200" dirty="0" err="1">
                <a:solidFill>
                  <a:schemeClr val="bg1"/>
                </a:solidFill>
              </a:rPr>
              <a:t>Ożga</a:t>
            </a:r>
            <a:r>
              <a:rPr lang="pl-PL" sz="1200" dirty="0">
                <a:solidFill>
                  <a:schemeClr val="bg1"/>
                </a:solidFill>
              </a:rPr>
              <a:t>/UM Gliwice</a:t>
            </a:r>
          </a:p>
        </p:txBody>
      </p:sp>
      <p:pic>
        <p:nvPicPr>
          <p:cNvPr id="14" name="Obraz 13">
            <a:extLst>
              <a:ext uri="{FF2B5EF4-FFF2-40B4-BE49-F238E27FC236}">
                <a16:creationId xmlns:a16="http://schemas.microsoft.com/office/drawing/2014/main" id="{E6D83173-BF27-4010-A1BD-8D008ED84BE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4312" y="329126"/>
            <a:ext cx="1341236" cy="365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498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3D66CF6F-2021-4076-ABAE-34C15D23F4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033" y="1028133"/>
            <a:ext cx="6738143" cy="5855967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76072737-6B11-4486-9986-B4F1951ACD2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49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0" name="Prostokąt 9">
            <a:extLst>
              <a:ext uri="{FF2B5EF4-FFF2-40B4-BE49-F238E27FC236}">
                <a16:creationId xmlns:a16="http://schemas.microsoft.com/office/drawing/2014/main" id="{480F96B7-D9F1-49E7-B8E8-317A5A6D9EA2}"/>
              </a:ext>
            </a:extLst>
          </p:cNvPr>
          <p:cNvSpPr/>
          <p:nvPr/>
        </p:nvSpPr>
        <p:spPr>
          <a:xfrm>
            <a:off x="6668629" y="716624"/>
            <a:ext cx="4895499" cy="805155"/>
          </a:xfrm>
          <a:prstGeom prst="rect">
            <a:avLst/>
          </a:prstGeom>
          <a:solidFill>
            <a:srgbClr val="4C9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200"/>
          </a:p>
        </p:txBody>
      </p:sp>
      <p:sp>
        <p:nvSpPr>
          <p:cNvPr id="12" name="Tytuł 1">
            <a:extLst>
              <a:ext uri="{FF2B5EF4-FFF2-40B4-BE49-F238E27FC236}">
                <a16:creationId xmlns:a16="http://schemas.microsoft.com/office/drawing/2014/main" id="{3890E946-0D62-48A6-8651-DD89B5C36C1C}"/>
              </a:ext>
            </a:extLst>
          </p:cNvPr>
          <p:cNvSpPr txBox="1">
            <a:spLocks/>
          </p:cNvSpPr>
          <p:nvPr/>
        </p:nvSpPr>
        <p:spPr>
          <a:xfrm>
            <a:off x="6828022" y="620581"/>
            <a:ext cx="4895498" cy="791265"/>
          </a:xfrm>
          <a:prstGeom prst="rect">
            <a:avLst/>
          </a:prstGeom>
        </p:spPr>
        <p:txBody>
          <a:bodyPr vert="horz" lIns="91440" tIns="3600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60000"/>
              </a:lnSpc>
            </a:pPr>
            <a:r>
              <a:rPr lang="pl-PL" sz="3300" b="1" dirty="0">
                <a:solidFill>
                  <a:schemeClr val="bg1"/>
                </a:solidFill>
                <a:latin typeface="+mn-lt"/>
              </a:rPr>
              <a:t>GBO – czekamy na w</a:t>
            </a:r>
            <a:r>
              <a:rPr lang="pl-PL" sz="3400" b="1" dirty="0">
                <a:solidFill>
                  <a:schemeClr val="bg1"/>
                </a:solidFill>
                <a:latin typeface="+mn-lt"/>
              </a:rPr>
              <a:t>yniki </a:t>
            </a:r>
          </a:p>
        </p:txBody>
      </p:sp>
      <p:sp>
        <p:nvSpPr>
          <p:cNvPr id="16" name="Tytuł 1">
            <a:extLst>
              <a:ext uri="{FF2B5EF4-FFF2-40B4-BE49-F238E27FC236}">
                <a16:creationId xmlns:a16="http://schemas.microsoft.com/office/drawing/2014/main" id="{51A2B669-71B5-42F3-918F-8E108CBAC0A1}"/>
              </a:ext>
            </a:extLst>
          </p:cNvPr>
          <p:cNvSpPr txBox="1">
            <a:spLocks/>
          </p:cNvSpPr>
          <p:nvPr/>
        </p:nvSpPr>
        <p:spPr>
          <a:xfrm>
            <a:off x="647116" y="794030"/>
            <a:ext cx="6708112" cy="5355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br>
              <a:rPr lang="pl-PL" sz="3200" b="1" dirty="0">
                <a:solidFill>
                  <a:srgbClr val="134191"/>
                </a:solidFill>
                <a:latin typeface="+mn-lt"/>
              </a:rPr>
            </a:br>
            <a:r>
              <a:rPr lang="pl-PL" sz="3200" b="1" dirty="0">
                <a:solidFill>
                  <a:srgbClr val="134191"/>
                </a:solidFill>
                <a:latin typeface="+mn-lt"/>
              </a:rPr>
              <a:t>  </a:t>
            </a:r>
            <a:endParaRPr lang="pl-PL" sz="32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AFF0E48-DB8B-42DB-B852-8FB7D9B29A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45151" y="1926184"/>
            <a:ext cx="5061240" cy="4450238"/>
          </a:xfrm>
        </p:spPr>
        <p:txBody>
          <a:bodyPr>
            <a:noAutofit/>
          </a:bodyPr>
          <a:lstStyle/>
          <a:p>
            <a:r>
              <a:rPr lang="pl-PL" sz="2100" dirty="0"/>
              <a:t>Zakończyło się głosowanie w </a:t>
            </a:r>
            <a:r>
              <a:rPr lang="pl-PL" sz="2100" b="1" dirty="0">
                <a:solidFill>
                  <a:srgbClr val="4C9600"/>
                </a:solidFill>
              </a:rPr>
              <a:t>XIII edycji Gliwickiego Budżetu Obywatelskiego</a:t>
            </a:r>
            <a:r>
              <a:rPr lang="pl-PL" sz="2100" dirty="0"/>
              <a:t>. </a:t>
            </a:r>
          </a:p>
          <a:p>
            <a:r>
              <a:rPr lang="pl-PL" sz="2100" dirty="0"/>
              <a:t>W tym roku gliwiczanie mogli wybierać spośród 189 projektów. </a:t>
            </a:r>
          </a:p>
          <a:p>
            <a:r>
              <a:rPr lang="pl-PL" sz="2100" dirty="0"/>
              <a:t>Na ich przyszłoroczną realizację przeznaczamy ponad </a:t>
            </a:r>
            <a:r>
              <a:rPr lang="pl-PL" sz="2100" b="1" dirty="0">
                <a:solidFill>
                  <a:srgbClr val="4C9600"/>
                </a:solidFill>
              </a:rPr>
              <a:t>7,8 mln zł</a:t>
            </a:r>
            <a:r>
              <a:rPr lang="pl-PL" sz="2100" dirty="0"/>
              <a:t>. </a:t>
            </a:r>
          </a:p>
          <a:p>
            <a:r>
              <a:rPr lang="pl-PL" sz="2100" dirty="0"/>
              <a:t>Ostateczne wyniki poznamy do </a:t>
            </a:r>
            <a:br>
              <a:rPr lang="pl-PL" sz="2100" dirty="0"/>
            </a:br>
            <a:r>
              <a:rPr lang="pl-PL" sz="2100" b="1" dirty="0">
                <a:solidFill>
                  <a:srgbClr val="4C9600"/>
                </a:solidFill>
              </a:rPr>
              <a:t>15 października</a:t>
            </a:r>
            <a:r>
              <a:rPr lang="pl-PL" sz="2100" dirty="0"/>
              <a:t>. </a:t>
            </a:r>
          </a:p>
          <a:p>
            <a:endParaRPr lang="pl-PL" sz="2200" dirty="0"/>
          </a:p>
        </p:txBody>
      </p:sp>
      <p:pic>
        <p:nvPicPr>
          <p:cNvPr id="7" name="Grafika 6">
            <a:extLst>
              <a:ext uri="{FF2B5EF4-FFF2-40B4-BE49-F238E27FC236}">
                <a16:creationId xmlns:a16="http://schemas.microsoft.com/office/drawing/2014/main" id="{865AB163-E0C1-4EE8-AAED-378AC9F3EC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428080" y="126819"/>
            <a:ext cx="1475329" cy="1475329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46A59D2B-C7BC-4700-8F5E-5DF6378E2E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8612" y="331171"/>
            <a:ext cx="1341236" cy="365792"/>
          </a:xfrm>
          <a:prstGeom prst="rect">
            <a:avLst/>
          </a:prstGeom>
        </p:spPr>
      </p:pic>
      <p:sp>
        <p:nvSpPr>
          <p:cNvPr id="14" name="pole tekstowe 13">
            <a:extLst>
              <a:ext uri="{FF2B5EF4-FFF2-40B4-BE49-F238E27FC236}">
                <a16:creationId xmlns:a16="http://schemas.microsoft.com/office/drawing/2014/main" id="{41401370-142C-4F56-89AB-FDD59238CB37}"/>
              </a:ext>
            </a:extLst>
          </p:cNvPr>
          <p:cNvSpPr txBox="1"/>
          <p:nvPr/>
        </p:nvSpPr>
        <p:spPr>
          <a:xfrm>
            <a:off x="3108975" y="6376422"/>
            <a:ext cx="22617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>
                <a:solidFill>
                  <a:schemeClr val="bg1"/>
                </a:solidFill>
              </a:rPr>
              <a:t>fot. UM Gliwice</a:t>
            </a:r>
          </a:p>
        </p:txBody>
      </p:sp>
    </p:spTree>
    <p:extLst>
      <p:ext uri="{BB962C8B-B14F-4D97-AF65-F5344CB8AC3E}">
        <p14:creationId xmlns:p14="http://schemas.microsoft.com/office/powerpoint/2010/main" val="36741642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7F1EB9CA-E5CF-40FF-9A1D-5A69689587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2673" y="874493"/>
            <a:ext cx="7800545" cy="6013269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3419145E-03B3-4FF2-A93A-0548B9A0388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1" r="2072" b="1538"/>
          <a:stretch/>
        </p:blipFill>
        <p:spPr>
          <a:xfrm flipH="1">
            <a:off x="2" y="-1"/>
            <a:ext cx="12191998" cy="6858000"/>
          </a:xfrm>
          <a:prstGeom prst="rect">
            <a:avLst/>
          </a:prstGeom>
        </p:spPr>
      </p:pic>
      <p:sp>
        <p:nvSpPr>
          <p:cNvPr id="11" name="Prostokąt 10">
            <a:extLst>
              <a:ext uri="{FF2B5EF4-FFF2-40B4-BE49-F238E27FC236}">
                <a16:creationId xmlns:a16="http://schemas.microsoft.com/office/drawing/2014/main" id="{31C7A7FE-847E-499D-8FD5-B47AC98D7A40}"/>
              </a:ext>
            </a:extLst>
          </p:cNvPr>
          <p:cNvSpPr/>
          <p:nvPr/>
        </p:nvSpPr>
        <p:spPr>
          <a:xfrm>
            <a:off x="344691" y="560070"/>
            <a:ext cx="5155474" cy="877215"/>
          </a:xfrm>
          <a:prstGeom prst="rect">
            <a:avLst/>
          </a:prstGeom>
          <a:solidFill>
            <a:srgbClr val="4C9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3200" b="1" dirty="0"/>
              <a:t>Rozmawiamy z mieszkańcami</a:t>
            </a:r>
          </a:p>
        </p:txBody>
      </p:sp>
      <p:sp>
        <p:nvSpPr>
          <p:cNvPr id="12" name="Tytuł 1">
            <a:extLst>
              <a:ext uri="{FF2B5EF4-FFF2-40B4-BE49-F238E27FC236}">
                <a16:creationId xmlns:a16="http://schemas.microsoft.com/office/drawing/2014/main" id="{51A2B669-71B5-42F3-918F-8E108CBAC0A1}"/>
              </a:ext>
            </a:extLst>
          </p:cNvPr>
          <p:cNvSpPr txBox="1">
            <a:spLocks/>
          </p:cNvSpPr>
          <p:nvPr/>
        </p:nvSpPr>
        <p:spPr>
          <a:xfrm>
            <a:off x="853440" y="685310"/>
            <a:ext cx="5641562" cy="702884"/>
          </a:xfrm>
          <a:prstGeom prst="rect">
            <a:avLst/>
          </a:prstGeom>
        </p:spPr>
        <p:txBody>
          <a:bodyPr vert="horz" lIns="91440" tIns="3600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60000"/>
              </a:lnSpc>
            </a:pPr>
            <a:endParaRPr lang="pl-PL" sz="28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3" name="Obraz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7504" y="327286"/>
            <a:ext cx="1340700" cy="363106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AFF0E48-DB8B-42DB-B852-8FB7D9B29A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4691" y="1796003"/>
            <a:ext cx="4907982" cy="4403264"/>
          </a:xfrm>
        </p:spPr>
        <p:txBody>
          <a:bodyPr>
            <a:noAutofit/>
          </a:bodyPr>
          <a:lstStyle/>
          <a:p>
            <a:r>
              <a:rPr lang="pl-PL" sz="2000" dirty="0"/>
              <a:t>Po wakacyjnej przerwie </a:t>
            </a:r>
            <a:r>
              <a:rPr lang="pl-PL" sz="2000" b="1" dirty="0">
                <a:solidFill>
                  <a:srgbClr val="4C9600"/>
                </a:solidFill>
              </a:rPr>
              <a:t>kontynuujemy cykl spotkań z mieszkańcami</a:t>
            </a:r>
            <a:r>
              <a:rPr lang="pl-PL" sz="2000" dirty="0"/>
              <a:t> gliwickich dzielnic. </a:t>
            </a:r>
          </a:p>
          <a:p>
            <a:r>
              <a:rPr lang="pl-PL" sz="2000" dirty="0"/>
              <a:t>To dobra okazja, aby bezpośrednio zadawać pytania, przedstawić swoje opinie, podyskutować o ważnych dla miasta sprawach, wspólnie zastanowić się nad możliwościami rozwiązania lokalnych problemów. </a:t>
            </a:r>
          </a:p>
          <a:p>
            <a:r>
              <a:rPr lang="pl-PL" sz="2000" b="1" dirty="0">
                <a:solidFill>
                  <a:srgbClr val="4C9600"/>
                </a:solidFill>
              </a:rPr>
              <a:t>W ubiegłym tygodniu </a:t>
            </a:r>
            <a:r>
              <a:rPr lang="pl-PL" sz="2000" dirty="0"/>
              <a:t>rozmawialiśmy </a:t>
            </a:r>
            <a:br>
              <a:rPr lang="pl-PL" sz="2000" dirty="0"/>
            </a:br>
            <a:r>
              <a:rPr lang="pl-PL" sz="2000" dirty="0"/>
              <a:t>z mieszkańcami dzielnicy </a:t>
            </a:r>
            <a:r>
              <a:rPr lang="pl-PL" sz="2000" b="1" dirty="0">
                <a:solidFill>
                  <a:srgbClr val="4C9600"/>
                </a:solidFill>
              </a:rPr>
              <a:t>Baildona</a:t>
            </a:r>
            <a:r>
              <a:rPr lang="pl-PL" sz="2000" dirty="0"/>
              <a:t>. </a:t>
            </a:r>
          </a:p>
          <a:p>
            <a:r>
              <a:rPr lang="pl-PL" sz="2000" b="1" dirty="0">
                <a:solidFill>
                  <a:srgbClr val="4C9600"/>
                </a:solidFill>
              </a:rPr>
              <a:t>Jutro odbędzie się spotkanie w Bojkowie, a w październiku - w Czechowicach oraz </a:t>
            </a:r>
            <a:br>
              <a:rPr lang="pl-PL" sz="2000" b="1" dirty="0">
                <a:solidFill>
                  <a:srgbClr val="4C9600"/>
                </a:solidFill>
              </a:rPr>
            </a:br>
            <a:r>
              <a:rPr lang="pl-PL" sz="2000" b="1" dirty="0">
                <a:solidFill>
                  <a:srgbClr val="4C9600"/>
                </a:solidFill>
              </a:rPr>
              <a:t>w dzielnicy Kopernika</a:t>
            </a:r>
            <a:r>
              <a:rPr lang="pl-PL" sz="2000" dirty="0"/>
              <a:t>. </a:t>
            </a:r>
          </a:p>
          <a:p>
            <a:pPr lvl="0"/>
            <a:endParaRPr lang="pl-PL" sz="2000" dirty="0"/>
          </a:p>
        </p:txBody>
      </p:sp>
      <p:pic>
        <p:nvPicPr>
          <p:cNvPr id="14" name="Grafika 9">
            <a:extLst>
              <a:ext uri="{FF2B5EF4-FFF2-40B4-BE49-F238E27FC236}">
                <a16:creationId xmlns:a16="http://schemas.microsoft.com/office/drawing/2014/main" id="{CF28758D-4A13-4A34-855E-A1D7F3EF86A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008914" y="75263"/>
            <a:ext cx="1409278" cy="1409278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5E183FE7-F632-4755-90E0-C5FD31B4FEF7}"/>
              </a:ext>
            </a:extLst>
          </p:cNvPr>
          <p:cNvSpPr txBox="1"/>
          <p:nvPr/>
        </p:nvSpPr>
        <p:spPr>
          <a:xfrm>
            <a:off x="7885151" y="6198124"/>
            <a:ext cx="22617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>
                <a:solidFill>
                  <a:schemeClr val="bg1"/>
                </a:solidFill>
              </a:rPr>
              <a:t>Fot. UM Gliwice</a:t>
            </a:r>
          </a:p>
        </p:txBody>
      </p:sp>
    </p:spTree>
    <p:extLst>
      <p:ext uri="{BB962C8B-B14F-4D97-AF65-F5344CB8AC3E}">
        <p14:creationId xmlns:p14="http://schemas.microsoft.com/office/powerpoint/2010/main" val="4383290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46440643-545B-4DDC-95C7-38151112BA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3681" y="1033466"/>
            <a:ext cx="7359460" cy="5835167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BF163B4C-4C53-4388-A79A-0C41FB449D2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49"/>
          <a:stretch/>
        </p:blipFill>
        <p:spPr>
          <a:xfrm>
            <a:off x="0" y="0"/>
            <a:ext cx="11997150" cy="6857999"/>
          </a:xfrm>
          <a:prstGeom prst="rect">
            <a:avLst/>
          </a:prstGeom>
        </p:spPr>
      </p:pic>
      <p:sp>
        <p:nvSpPr>
          <p:cNvPr id="10" name="Prostokąt 9">
            <a:extLst>
              <a:ext uri="{FF2B5EF4-FFF2-40B4-BE49-F238E27FC236}">
                <a16:creationId xmlns:a16="http://schemas.microsoft.com/office/drawing/2014/main" id="{480F96B7-D9F1-49E7-B8E8-317A5A6D9EA2}"/>
              </a:ext>
            </a:extLst>
          </p:cNvPr>
          <p:cNvSpPr/>
          <p:nvPr/>
        </p:nvSpPr>
        <p:spPr>
          <a:xfrm>
            <a:off x="7055596" y="456079"/>
            <a:ext cx="4101737" cy="775063"/>
          </a:xfrm>
          <a:prstGeom prst="rect">
            <a:avLst/>
          </a:prstGeom>
          <a:solidFill>
            <a:srgbClr val="4C9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200" dirty="0"/>
          </a:p>
        </p:txBody>
      </p:sp>
      <p:sp>
        <p:nvSpPr>
          <p:cNvPr id="12" name="Tytuł 1">
            <a:extLst>
              <a:ext uri="{FF2B5EF4-FFF2-40B4-BE49-F238E27FC236}">
                <a16:creationId xmlns:a16="http://schemas.microsoft.com/office/drawing/2014/main" id="{3890E946-0D62-48A6-8651-DD89B5C36C1C}"/>
              </a:ext>
            </a:extLst>
          </p:cNvPr>
          <p:cNvSpPr txBox="1">
            <a:spLocks/>
          </p:cNvSpPr>
          <p:nvPr/>
        </p:nvSpPr>
        <p:spPr>
          <a:xfrm>
            <a:off x="7458132" y="448289"/>
            <a:ext cx="3493790" cy="613530"/>
          </a:xfrm>
          <a:prstGeom prst="rect">
            <a:avLst/>
          </a:prstGeom>
        </p:spPr>
        <p:txBody>
          <a:bodyPr vert="horz" lIns="91440" tIns="3600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60000"/>
              </a:lnSpc>
            </a:pPr>
            <a:r>
              <a:rPr lang="pl-PL" sz="3400" b="1" dirty="0">
                <a:solidFill>
                  <a:schemeClr val="bg1"/>
                </a:solidFill>
                <a:latin typeface="+mn-lt"/>
              </a:rPr>
              <a:t>„Bajka” dla dzieci</a:t>
            </a:r>
            <a:endParaRPr lang="pl-PL" sz="3400" b="1" dirty="0">
              <a:solidFill>
                <a:srgbClr val="134191"/>
              </a:solidFill>
              <a:latin typeface="+mn-lt"/>
            </a:endParaRPr>
          </a:p>
        </p:txBody>
      </p:sp>
      <p:pic>
        <p:nvPicPr>
          <p:cNvPr id="13" name="Obraz 12">
            <a:extLst>
              <a:ext uri="{FF2B5EF4-FFF2-40B4-BE49-F238E27FC236}">
                <a16:creationId xmlns:a16="http://schemas.microsoft.com/office/drawing/2014/main" id="{6FADB635-5640-4E54-8796-46BB0FEE47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658" y="335180"/>
            <a:ext cx="1340700" cy="363106"/>
          </a:xfrm>
          <a:prstGeom prst="rect">
            <a:avLst/>
          </a:prstGeom>
        </p:spPr>
      </p:pic>
      <p:sp>
        <p:nvSpPr>
          <p:cNvPr id="16" name="Tytuł 1">
            <a:extLst>
              <a:ext uri="{FF2B5EF4-FFF2-40B4-BE49-F238E27FC236}">
                <a16:creationId xmlns:a16="http://schemas.microsoft.com/office/drawing/2014/main" id="{51A2B669-71B5-42F3-918F-8E108CBAC0A1}"/>
              </a:ext>
            </a:extLst>
          </p:cNvPr>
          <p:cNvSpPr txBox="1">
            <a:spLocks/>
          </p:cNvSpPr>
          <p:nvPr/>
        </p:nvSpPr>
        <p:spPr>
          <a:xfrm>
            <a:off x="647116" y="794030"/>
            <a:ext cx="6708112" cy="5355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br>
              <a:rPr lang="pl-PL" sz="3200" b="1" dirty="0">
                <a:solidFill>
                  <a:srgbClr val="134191"/>
                </a:solidFill>
                <a:latin typeface="+mn-lt"/>
              </a:rPr>
            </a:br>
            <a:r>
              <a:rPr lang="pl-PL" sz="3200" b="1" dirty="0">
                <a:solidFill>
                  <a:srgbClr val="134191"/>
                </a:solidFill>
                <a:latin typeface="+mn-lt"/>
              </a:rPr>
              <a:t>  </a:t>
            </a:r>
            <a:endParaRPr lang="pl-PL" sz="32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AFF0E48-DB8B-42DB-B852-8FB7D9B29A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45551" y="1467761"/>
            <a:ext cx="5118951" cy="5055151"/>
          </a:xfrm>
        </p:spPr>
        <p:txBody>
          <a:bodyPr>
            <a:noAutofit/>
          </a:bodyPr>
          <a:lstStyle/>
          <a:p>
            <a:r>
              <a:rPr lang="pl-PL" sz="1800" dirty="0"/>
              <a:t>Nowe łazienki, kuchnia, miejsce do ciekawych zajęć i przestrzeń przyjazna osobom </a:t>
            </a:r>
            <a:br>
              <a:rPr lang="pl-PL" sz="1800" dirty="0"/>
            </a:br>
            <a:r>
              <a:rPr lang="pl-PL" sz="1800" dirty="0"/>
              <a:t>z niepełnosprawnościami </a:t>
            </a:r>
            <a:r>
              <a:rPr lang="pl-PL" sz="1800" b="1" dirty="0">
                <a:solidFill>
                  <a:srgbClr val="4C9600"/>
                </a:solidFill>
              </a:rPr>
              <a:t>- placówka wsparcia dziennego dla dzieci w Sośnicy przeszła kompleksowy remont</a:t>
            </a:r>
            <a:r>
              <a:rPr lang="pl-PL" sz="1800" dirty="0"/>
              <a:t>. Jest przytulnie </a:t>
            </a:r>
            <a:br>
              <a:rPr lang="pl-PL" sz="1800" dirty="0"/>
            </a:br>
            <a:r>
              <a:rPr lang="pl-PL" sz="1800" dirty="0"/>
              <a:t>i funkcjonalnie. Zyskała też nazwę – </a:t>
            </a:r>
            <a:r>
              <a:rPr lang="pl-PL" sz="1800" b="1" dirty="0">
                <a:solidFill>
                  <a:srgbClr val="4C9600"/>
                </a:solidFill>
              </a:rPr>
              <a:t>„Bajka”.</a:t>
            </a:r>
            <a:r>
              <a:rPr lang="pl-PL" sz="1800" dirty="0"/>
              <a:t> </a:t>
            </a:r>
          </a:p>
          <a:p>
            <a:r>
              <a:rPr lang="pl-PL" sz="1800" dirty="0"/>
              <a:t>Świetlica działa w gliwickiej Sośnicy od 1996 r. Jest prowadzona przez </a:t>
            </a:r>
            <a:r>
              <a:rPr lang="pl-PL" sz="1800" b="1" dirty="0">
                <a:solidFill>
                  <a:srgbClr val="4C9600"/>
                </a:solidFill>
              </a:rPr>
              <a:t>Towarzystwo Wspierania Świetlicy dla Dzieci w Sośnicy </a:t>
            </a:r>
            <a:r>
              <a:rPr lang="pl-PL" sz="1800" dirty="0"/>
              <a:t>i zapewnia dzieciom z dzielnicy opiekę, organizację czasu wolnego oraz pomoc w nauce. </a:t>
            </a:r>
          </a:p>
          <a:p>
            <a:r>
              <a:rPr lang="pl-PL" sz="1800" dirty="0"/>
              <a:t>Przez 20 lat nie była remontowana. Obecnie przystosowano ją do obowiązujących standardów, a przede wszystkim do potrzeb 30 dzieci i ich rodzin, które na co dzień korzystają z tej przestrzeni. </a:t>
            </a:r>
          </a:p>
          <a:p>
            <a:r>
              <a:rPr lang="pl-PL" sz="1800" dirty="0"/>
              <a:t>W otwarciu zmodernizowanej „Bajki” uczestniczył mój zastępca Łukasz Gorczyński.</a:t>
            </a:r>
          </a:p>
          <a:p>
            <a:endParaRPr lang="pl-PL" sz="2200" dirty="0"/>
          </a:p>
        </p:txBody>
      </p:sp>
      <p:pic>
        <p:nvPicPr>
          <p:cNvPr id="7" name="Grafika 6">
            <a:extLst>
              <a:ext uri="{FF2B5EF4-FFF2-40B4-BE49-F238E27FC236}">
                <a16:creationId xmlns:a16="http://schemas.microsoft.com/office/drawing/2014/main" id="{865AB163-E0C1-4EE8-AAED-378AC9F3EC8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551926" y="149875"/>
            <a:ext cx="1527374" cy="1527374"/>
          </a:xfrm>
          <a:prstGeom prst="rect">
            <a:avLst/>
          </a:prstGeom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30F11322-D44D-40FF-8362-A1AB8EEB31D5}"/>
              </a:ext>
            </a:extLst>
          </p:cNvPr>
          <p:cNvSpPr txBox="1"/>
          <p:nvPr/>
        </p:nvSpPr>
        <p:spPr>
          <a:xfrm>
            <a:off x="1917518" y="6285427"/>
            <a:ext cx="25446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>
                <a:solidFill>
                  <a:schemeClr val="bg1"/>
                </a:solidFill>
              </a:rPr>
              <a:t>fot. G. </a:t>
            </a:r>
            <a:r>
              <a:rPr lang="pl-PL" sz="1200" dirty="0" err="1">
                <a:solidFill>
                  <a:schemeClr val="bg1"/>
                </a:solidFill>
              </a:rPr>
              <a:t>Ożga</a:t>
            </a:r>
            <a:r>
              <a:rPr lang="pl-PL" sz="1200" dirty="0">
                <a:solidFill>
                  <a:schemeClr val="bg1"/>
                </a:solidFill>
              </a:rPr>
              <a:t>/UM Gliwice</a:t>
            </a:r>
          </a:p>
        </p:txBody>
      </p:sp>
    </p:spTree>
    <p:extLst>
      <p:ext uri="{BB962C8B-B14F-4D97-AF65-F5344CB8AC3E}">
        <p14:creationId xmlns:p14="http://schemas.microsoft.com/office/powerpoint/2010/main" val="18789450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>
            <a:extLst>
              <a:ext uri="{FF2B5EF4-FFF2-40B4-BE49-F238E27FC236}">
                <a16:creationId xmlns:a16="http://schemas.microsoft.com/office/drawing/2014/main" id="{6A4947D4-06B2-4448-8BC4-F78A9C7BA1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3871" y="1006664"/>
            <a:ext cx="8476189" cy="5887191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E2D50EDE-A4E1-4CFD-A2F1-E03C2146456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49"/>
          <a:stretch/>
        </p:blipFill>
        <p:spPr>
          <a:xfrm>
            <a:off x="0" y="0"/>
            <a:ext cx="12192000" cy="6893855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C0CB655-378E-44C1-83D2-6F7DABDD1F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69266" y="1990778"/>
            <a:ext cx="4472398" cy="3189741"/>
          </a:xfrm>
        </p:spPr>
        <p:txBody>
          <a:bodyPr>
            <a:normAutofit/>
          </a:bodyPr>
          <a:lstStyle/>
          <a:p>
            <a:r>
              <a:rPr lang="pl-PL" sz="2600" dirty="0"/>
              <a:t>Pani </a:t>
            </a:r>
            <a:r>
              <a:rPr lang="pl-PL" sz="2600" dirty="0">
                <a:solidFill>
                  <a:srgbClr val="4C9600"/>
                </a:solidFill>
              </a:rPr>
              <a:t>Felicja Śliz </a:t>
            </a:r>
            <a:r>
              <a:rPr lang="pl-PL" sz="2600" dirty="0"/>
              <a:t>dołączyła </a:t>
            </a:r>
            <a:br>
              <a:rPr lang="pl-PL" sz="2600" dirty="0"/>
            </a:br>
            <a:r>
              <a:rPr lang="pl-PL" sz="2600" dirty="0"/>
              <a:t>do grona gliwickich stulatków. </a:t>
            </a:r>
          </a:p>
          <a:p>
            <a:r>
              <a:rPr lang="pl-PL" sz="2600" dirty="0"/>
              <a:t>Miałam przyjemność złożyć najserdeczniejsze gratulacje </a:t>
            </a:r>
            <a:br>
              <a:rPr lang="pl-PL" sz="2600" dirty="0"/>
            </a:br>
            <a:r>
              <a:rPr lang="pl-PL" sz="2600" dirty="0"/>
              <a:t>i życzenia Jubilatce.</a:t>
            </a:r>
          </a:p>
          <a:p>
            <a:endParaRPr lang="pl-PL" dirty="0"/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31C7A7FE-847E-499D-8FD5-B47AC98D7A40}"/>
              </a:ext>
            </a:extLst>
          </p:cNvPr>
          <p:cNvSpPr/>
          <p:nvPr/>
        </p:nvSpPr>
        <p:spPr>
          <a:xfrm>
            <a:off x="7651427" y="662887"/>
            <a:ext cx="2602852" cy="779837"/>
          </a:xfrm>
          <a:prstGeom prst="rect">
            <a:avLst/>
          </a:prstGeom>
          <a:solidFill>
            <a:srgbClr val="4C9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200">
              <a:solidFill>
                <a:srgbClr val="4C9600"/>
              </a:solidFill>
            </a:endParaRPr>
          </a:p>
        </p:txBody>
      </p:sp>
      <p:pic>
        <p:nvPicPr>
          <p:cNvPr id="16" name="Obraz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7774" y="31969"/>
            <a:ext cx="1462759" cy="1469594"/>
          </a:xfrm>
          <a:prstGeom prst="rect">
            <a:avLst/>
          </a:prstGeom>
        </p:spPr>
      </p:pic>
      <p:sp>
        <p:nvSpPr>
          <p:cNvPr id="11" name="Prostokąt 10">
            <a:extLst>
              <a:ext uri="{FF2B5EF4-FFF2-40B4-BE49-F238E27FC236}">
                <a16:creationId xmlns:a16="http://schemas.microsoft.com/office/drawing/2014/main" id="{5B6E4065-A897-4993-A3C2-DE2F12A5B356}"/>
              </a:ext>
            </a:extLst>
          </p:cNvPr>
          <p:cNvSpPr/>
          <p:nvPr/>
        </p:nvSpPr>
        <p:spPr>
          <a:xfrm>
            <a:off x="258640" y="152903"/>
            <a:ext cx="249106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200" dirty="0">
                <a:solidFill>
                  <a:schemeClr val="bg1"/>
                </a:solidFill>
              </a:rPr>
              <a:t>fot. D. Nita-Garbiec/ UM w Gliwicach</a:t>
            </a:r>
            <a:endParaRPr lang="pl-PL" sz="1000" dirty="0">
              <a:solidFill>
                <a:schemeClr val="bg1"/>
              </a:solidFill>
            </a:endParaRPr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6AB6C9B9-D705-4A4D-8DF6-8BD85DD6586C}"/>
              </a:ext>
            </a:extLst>
          </p:cNvPr>
          <p:cNvSpPr/>
          <p:nvPr/>
        </p:nvSpPr>
        <p:spPr>
          <a:xfrm>
            <a:off x="1538865" y="6388803"/>
            <a:ext cx="249106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200" dirty="0">
                <a:solidFill>
                  <a:schemeClr val="bg1"/>
                </a:solidFill>
              </a:rPr>
              <a:t>f</a:t>
            </a:r>
            <a:r>
              <a:rPr lang="en-US" sz="1200" dirty="0" err="1">
                <a:solidFill>
                  <a:schemeClr val="bg1"/>
                </a:solidFill>
              </a:rPr>
              <a:t>ot</a:t>
            </a:r>
            <a:r>
              <a:rPr lang="en-US" sz="1200" dirty="0">
                <a:solidFill>
                  <a:schemeClr val="bg1"/>
                </a:solidFill>
              </a:rPr>
              <a:t>. </a:t>
            </a:r>
            <a:r>
              <a:rPr lang="pl-PL" sz="1200" dirty="0">
                <a:solidFill>
                  <a:schemeClr val="bg1"/>
                </a:solidFill>
              </a:rPr>
              <a:t>D. Nita-Garbiec</a:t>
            </a:r>
            <a:r>
              <a:rPr lang="en-US" sz="1200" dirty="0">
                <a:solidFill>
                  <a:schemeClr val="bg1"/>
                </a:solidFill>
              </a:rPr>
              <a:t>/UM Gliwice</a:t>
            </a:r>
            <a:endParaRPr lang="pl-PL" sz="1200" dirty="0">
              <a:solidFill>
                <a:schemeClr val="bg1"/>
              </a:solidFill>
            </a:endParaRPr>
          </a:p>
        </p:txBody>
      </p:sp>
      <p:sp>
        <p:nvSpPr>
          <p:cNvPr id="7" name="Tytuł 1">
            <a:extLst>
              <a:ext uri="{FF2B5EF4-FFF2-40B4-BE49-F238E27FC236}">
                <a16:creationId xmlns:a16="http://schemas.microsoft.com/office/drawing/2014/main" id="{51A2B669-71B5-42F3-918F-8E108CBAC0A1}"/>
              </a:ext>
            </a:extLst>
          </p:cNvPr>
          <p:cNvSpPr txBox="1">
            <a:spLocks/>
          </p:cNvSpPr>
          <p:nvPr/>
        </p:nvSpPr>
        <p:spPr>
          <a:xfrm>
            <a:off x="8093862" y="574004"/>
            <a:ext cx="2086185" cy="7798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pl-PL" sz="32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pl-PL" sz="3300" b="1" dirty="0">
                <a:solidFill>
                  <a:schemeClr val="bg1"/>
                </a:solidFill>
                <a:latin typeface="+mn-lt"/>
              </a:rPr>
              <a:t>200 lat!</a:t>
            </a:r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386BFD12-95BE-492E-B2FF-DD5EA89B759F}"/>
              </a:ext>
            </a:extLst>
          </p:cNvPr>
          <p:cNvSpPr/>
          <p:nvPr/>
        </p:nvSpPr>
        <p:spPr>
          <a:xfrm>
            <a:off x="84469" y="327286"/>
            <a:ext cx="1748438" cy="3631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58EDEBA5-90F3-44E8-9858-3FDDA4798A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7629" y="330697"/>
            <a:ext cx="1341236" cy="35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21043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BE004203-AE7D-447A-93CA-D31D25C14E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0161" y="869576"/>
            <a:ext cx="8247529" cy="5988424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386388D0-8596-41F2-8507-06C9F86C912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1" r="2072" b="1538"/>
          <a:stretch/>
        </p:blipFill>
        <p:spPr>
          <a:xfrm flipH="1">
            <a:off x="-1" y="0"/>
            <a:ext cx="12192000" cy="6858000"/>
          </a:xfrm>
          <a:prstGeom prst="rect">
            <a:avLst/>
          </a:prstGeom>
        </p:spPr>
      </p:pic>
      <p:sp>
        <p:nvSpPr>
          <p:cNvPr id="11" name="Prostokąt 10">
            <a:extLst>
              <a:ext uri="{FF2B5EF4-FFF2-40B4-BE49-F238E27FC236}">
                <a16:creationId xmlns:a16="http://schemas.microsoft.com/office/drawing/2014/main" id="{31C7A7FE-847E-499D-8FD5-B47AC98D7A40}"/>
              </a:ext>
            </a:extLst>
          </p:cNvPr>
          <p:cNvSpPr/>
          <p:nvPr/>
        </p:nvSpPr>
        <p:spPr>
          <a:xfrm>
            <a:off x="626847" y="685310"/>
            <a:ext cx="4124447" cy="702884"/>
          </a:xfrm>
          <a:prstGeom prst="rect">
            <a:avLst/>
          </a:prstGeom>
          <a:solidFill>
            <a:srgbClr val="4C9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3200" b="1" dirty="0"/>
              <a:t>Kody do PSZOK-u</a:t>
            </a:r>
          </a:p>
        </p:txBody>
      </p:sp>
      <p:sp>
        <p:nvSpPr>
          <p:cNvPr id="12" name="Tytuł 1">
            <a:extLst>
              <a:ext uri="{FF2B5EF4-FFF2-40B4-BE49-F238E27FC236}">
                <a16:creationId xmlns:a16="http://schemas.microsoft.com/office/drawing/2014/main" id="{51A2B669-71B5-42F3-918F-8E108CBAC0A1}"/>
              </a:ext>
            </a:extLst>
          </p:cNvPr>
          <p:cNvSpPr txBox="1">
            <a:spLocks/>
          </p:cNvSpPr>
          <p:nvPr/>
        </p:nvSpPr>
        <p:spPr>
          <a:xfrm>
            <a:off x="853440" y="685310"/>
            <a:ext cx="5641562" cy="702884"/>
          </a:xfrm>
          <a:prstGeom prst="rect">
            <a:avLst/>
          </a:prstGeom>
        </p:spPr>
        <p:txBody>
          <a:bodyPr vert="horz" lIns="91440" tIns="3600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60000"/>
              </a:lnSpc>
            </a:pPr>
            <a:endParaRPr lang="pl-PL" sz="28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3" name="Obraz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7504" y="327286"/>
            <a:ext cx="1340700" cy="363106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AFF0E48-DB8B-42DB-B852-8FB7D9B29A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138" y="2073502"/>
            <a:ext cx="4476024" cy="4666931"/>
          </a:xfrm>
        </p:spPr>
        <p:txBody>
          <a:bodyPr>
            <a:noAutofit/>
          </a:bodyPr>
          <a:lstStyle/>
          <a:p>
            <a:r>
              <a:rPr lang="pl-PL" sz="2000" dirty="0"/>
              <a:t>Od października w Urzędzie Miejskim będą wydawane </a:t>
            </a:r>
            <a:r>
              <a:rPr lang="pl-PL" sz="2000" b="1" dirty="0">
                <a:solidFill>
                  <a:srgbClr val="4C9600"/>
                </a:solidFill>
              </a:rPr>
              <a:t>QR-owe kody dostępu do PSZOK – nowe „klucze dostępu” do Punktu Selektywnego Zbierania Odpadów Komunalnych</a:t>
            </a:r>
            <a:r>
              <a:rPr lang="pl-PL" sz="2000" dirty="0"/>
              <a:t> przy ul. Rybnickiej 199B. </a:t>
            </a:r>
          </a:p>
          <a:p>
            <a:r>
              <a:rPr lang="pl-PL" sz="2000" b="1" dirty="0">
                <a:solidFill>
                  <a:srgbClr val="4C9600"/>
                </a:solidFill>
              </a:rPr>
              <a:t>Okres przejściowy</a:t>
            </a:r>
            <a:r>
              <a:rPr lang="pl-PL" sz="2000" dirty="0"/>
              <a:t>, w którym mieszkańcy będą identyfikowani na starych i nowych zasadach, </a:t>
            </a:r>
            <a:r>
              <a:rPr lang="pl-PL" sz="2000" b="1" dirty="0">
                <a:solidFill>
                  <a:srgbClr val="4C9600"/>
                </a:solidFill>
              </a:rPr>
              <a:t>obowiązuje do końca bieżącego roku</a:t>
            </a:r>
            <a:r>
              <a:rPr lang="pl-PL" sz="2000" dirty="0"/>
              <a:t>.</a:t>
            </a:r>
          </a:p>
          <a:p>
            <a:r>
              <a:rPr lang="pl-PL" sz="2000" dirty="0"/>
              <a:t>Od 1 stycznia 2026 roku tylko na podstawie kodów punkt PSZOK będzie przyjmował przywożone odpady.</a:t>
            </a:r>
          </a:p>
        </p:txBody>
      </p:sp>
      <p:pic>
        <p:nvPicPr>
          <p:cNvPr id="14" name="Grafika 9">
            <a:extLst>
              <a:ext uri="{FF2B5EF4-FFF2-40B4-BE49-F238E27FC236}">
                <a16:creationId xmlns:a16="http://schemas.microsoft.com/office/drawing/2014/main" id="{CF28758D-4A13-4A34-855E-A1D7F3EF86A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980740" y="111018"/>
            <a:ext cx="1517115" cy="1517115"/>
          </a:xfrm>
          <a:prstGeom prst="rect">
            <a:avLst/>
          </a:prstGeom>
        </p:spPr>
      </p:pic>
      <p:sp>
        <p:nvSpPr>
          <p:cNvPr id="10" name="Prostokąt 9">
            <a:extLst>
              <a:ext uri="{FF2B5EF4-FFF2-40B4-BE49-F238E27FC236}">
                <a16:creationId xmlns:a16="http://schemas.microsoft.com/office/drawing/2014/main" id="{28CB7B04-D347-4DB7-89FB-05FD9E6E4D29}"/>
              </a:ext>
            </a:extLst>
          </p:cNvPr>
          <p:cNvSpPr/>
          <p:nvPr/>
        </p:nvSpPr>
        <p:spPr>
          <a:xfrm>
            <a:off x="7902598" y="6222594"/>
            <a:ext cx="223726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200" dirty="0">
                <a:solidFill>
                  <a:schemeClr val="bg1"/>
                </a:solidFill>
              </a:rPr>
              <a:t>f</a:t>
            </a:r>
            <a:r>
              <a:rPr lang="en-US" sz="1200" dirty="0" err="1">
                <a:solidFill>
                  <a:schemeClr val="bg1"/>
                </a:solidFill>
              </a:rPr>
              <a:t>ot</a:t>
            </a:r>
            <a:r>
              <a:rPr lang="en-US" sz="1200" dirty="0">
                <a:solidFill>
                  <a:schemeClr val="bg1"/>
                </a:solidFill>
              </a:rPr>
              <a:t>. M. </a:t>
            </a:r>
            <a:r>
              <a:rPr lang="pl-PL" sz="1200" dirty="0">
                <a:solidFill>
                  <a:schemeClr val="bg1"/>
                </a:solidFill>
              </a:rPr>
              <a:t>Baranowski</a:t>
            </a:r>
            <a:r>
              <a:rPr lang="en-US" sz="1200" dirty="0">
                <a:solidFill>
                  <a:schemeClr val="bg1"/>
                </a:solidFill>
              </a:rPr>
              <a:t>/</a:t>
            </a:r>
            <a:r>
              <a:rPr lang="pl-PL" sz="1200" dirty="0">
                <a:solidFill>
                  <a:schemeClr val="bg1"/>
                </a:solidFill>
              </a:rPr>
              <a:t> </a:t>
            </a:r>
            <a:r>
              <a:rPr lang="en-US" sz="1200" dirty="0">
                <a:solidFill>
                  <a:schemeClr val="bg1"/>
                </a:solidFill>
              </a:rPr>
              <a:t>UM Gliwice</a:t>
            </a:r>
            <a:endParaRPr lang="pl-PL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049647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E15BF13B-BFAB-4A42-A8CC-21BB4B06A8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5158" y="995711"/>
            <a:ext cx="8357937" cy="5874808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3C22FCF1-3455-4BE3-9682-CDBAC8C2FD3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49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8" name="Prostokąt 7">
            <a:extLst>
              <a:ext uri="{FF2B5EF4-FFF2-40B4-BE49-F238E27FC236}">
                <a16:creationId xmlns:a16="http://schemas.microsoft.com/office/drawing/2014/main" id="{31C7A7FE-847E-499D-8FD5-B47AC98D7A40}"/>
              </a:ext>
            </a:extLst>
          </p:cNvPr>
          <p:cNvSpPr/>
          <p:nvPr/>
        </p:nvSpPr>
        <p:spPr>
          <a:xfrm>
            <a:off x="6552640" y="764951"/>
            <a:ext cx="5114307" cy="908898"/>
          </a:xfrm>
          <a:prstGeom prst="rect">
            <a:avLst/>
          </a:prstGeom>
          <a:solidFill>
            <a:srgbClr val="4C9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20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AFF0E48-DB8B-42DB-B852-8FB7D9B29A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9175" y="2048690"/>
            <a:ext cx="4777523" cy="4434468"/>
          </a:xfrm>
        </p:spPr>
        <p:txBody>
          <a:bodyPr>
            <a:noAutofit/>
          </a:bodyPr>
          <a:lstStyle/>
          <a:p>
            <a:r>
              <a:rPr lang="pl-PL" sz="2100" dirty="0"/>
              <a:t>Powołałam </a:t>
            </a:r>
            <a:r>
              <a:rPr lang="pl-PL" sz="2100" b="1" dirty="0">
                <a:solidFill>
                  <a:srgbClr val="4C9600"/>
                </a:solidFill>
              </a:rPr>
              <a:t>Weronikę Rogowską </a:t>
            </a:r>
            <a:r>
              <a:rPr lang="pl-PL" sz="2100" dirty="0"/>
              <a:t>na stanowisko pełnomocnika </a:t>
            </a:r>
            <a:br>
              <a:rPr lang="pl-PL" sz="2100" dirty="0"/>
            </a:br>
            <a:r>
              <a:rPr lang="pl-PL" sz="2100" dirty="0"/>
              <a:t>ds. przeciwdziałania uzależnieniom. </a:t>
            </a:r>
          </a:p>
          <a:p>
            <a:r>
              <a:rPr lang="pl-PL" sz="2100" dirty="0"/>
              <a:t>Jest ona pracownikiem Wydziału Zdrowia i Spraw Społecznych Urzędu Miejskiego, a jej zadania obejmują zarówno diagnozę problemu i analizę sytuacji w mieście, jak i wdrażanie działań, które mają zapobiegać uzależnieniom oraz wspierać osoby nimi dotknięte.</a:t>
            </a:r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DD39E24D-D640-48BC-9A7B-9FEB72E1CEDC}"/>
              </a:ext>
            </a:extLst>
          </p:cNvPr>
          <p:cNvSpPr/>
          <p:nvPr/>
        </p:nvSpPr>
        <p:spPr>
          <a:xfrm>
            <a:off x="4529001" y="6483158"/>
            <a:ext cx="18473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pl-PL" sz="1200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51A2B669-71B5-42F3-918F-8E108CBAC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8742" y="900903"/>
            <a:ext cx="4998387" cy="535578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pl-PL" sz="3200" b="1" dirty="0">
                <a:solidFill>
                  <a:schemeClr val="bg1"/>
                </a:solidFill>
                <a:latin typeface="+mn-lt"/>
              </a:rPr>
              <a:t>Pełnomocnik ds. uzależnień</a:t>
            </a:r>
          </a:p>
        </p:txBody>
      </p:sp>
      <p:pic>
        <p:nvPicPr>
          <p:cNvPr id="13" name="Grafika 12">
            <a:extLst>
              <a:ext uri="{FF2B5EF4-FFF2-40B4-BE49-F238E27FC236}">
                <a16:creationId xmlns:a16="http://schemas.microsoft.com/office/drawing/2014/main" id="{76074A8C-D32A-4D58-9401-B53A3575B2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318739" y="45284"/>
            <a:ext cx="1439331" cy="1439331"/>
          </a:xfrm>
          <a:prstGeom prst="rect">
            <a:avLst/>
          </a:prstGeom>
        </p:spPr>
      </p:pic>
      <p:sp>
        <p:nvSpPr>
          <p:cNvPr id="18" name="Prostokąt 17">
            <a:extLst>
              <a:ext uri="{FF2B5EF4-FFF2-40B4-BE49-F238E27FC236}">
                <a16:creationId xmlns:a16="http://schemas.microsoft.com/office/drawing/2014/main" id="{DA536346-20B4-44F1-8150-3BBECA01D0FF}"/>
              </a:ext>
            </a:extLst>
          </p:cNvPr>
          <p:cNvSpPr/>
          <p:nvPr/>
        </p:nvSpPr>
        <p:spPr>
          <a:xfrm>
            <a:off x="2126192" y="6329056"/>
            <a:ext cx="260158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200" dirty="0">
                <a:solidFill>
                  <a:schemeClr val="bg1"/>
                </a:solidFill>
              </a:rPr>
              <a:t>fot. M. Lipiec/ UM w Gliwicach</a:t>
            </a:r>
          </a:p>
        </p:txBody>
      </p:sp>
      <p:pic>
        <p:nvPicPr>
          <p:cNvPr id="14" name="Obraz 13">
            <a:extLst>
              <a:ext uri="{FF2B5EF4-FFF2-40B4-BE49-F238E27FC236}">
                <a16:creationId xmlns:a16="http://schemas.microsoft.com/office/drawing/2014/main" id="{719A43BA-3FFD-4D1E-9406-ED562AF62D5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452" y="327286"/>
            <a:ext cx="1340700" cy="363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84511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D09B0842-6475-4DDB-AE2A-C27A57BC9E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9544" y="863553"/>
            <a:ext cx="7392535" cy="5994448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36AC0E15-C416-4CBB-82CD-C8376F55AD3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1" r="2072" b="1538"/>
          <a:stretch/>
        </p:blipFill>
        <p:spPr>
          <a:xfrm flipH="1">
            <a:off x="0" y="1047"/>
            <a:ext cx="12192000" cy="6856953"/>
          </a:xfrm>
          <a:prstGeom prst="rect">
            <a:avLst/>
          </a:prstGeom>
        </p:spPr>
      </p:pic>
      <p:sp>
        <p:nvSpPr>
          <p:cNvPr id="8" name="Prostokąt 7">
            <a:extLst>
              <a:ext uri="{FF2B5EF4-FFF2-40B4-BE49-F238E27FC236}">
                <a16:creationId xmlns:a16="http://schemas.microsoft.com/office/drawing/2014/main" id="{31C7A7FE-847E-499D-8FD5-B47AC98D7A40}"/>
              </a:ext>
            </a:extLst>
          </p:cNvPr>
          <p:cNvSpPr/>
          <p:nvPr/>
        </p:nvSpPr>
        <p:spPr>
          <a:xfrm>
            <a:off x="715180" y="436833"/>
            <a:ext cx="3843130" cy="853440"/>
          </a:xfrm>
          <a:prstGeom prst="rect">
            <a:avLst/>
          </a:prstGeom>
          <a:solidFill>
            <a:srgbClr val="4C9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200" dirty="0">
              <a:solidFill>
                <a:schemeClr val="tx1"/>
              </a:solidFill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51A2B669-71B5-42F3-918F-8E108CBAC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8070" y="406633"/>
            <a:ext cx="3050887" cy="729999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pl-PL" sz="3400" b="1" dirty="0">
                <a:solidFill>
                  <a:schemeClr val="bg1"/>
                </a:solidFill>
                <a:latin typeface="+mn-lt"/>
              </a:rPr>
              <a:t>Święto Gliwic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AFF0E48-DB8B-42DB-B852-8FB7D9B29A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6975" y="1570463"/>
            <a:ext cx="5343938" cy="4981063"/>
          </a:xfrm>
        </p:spPr>
        <p:txBody>
          <a:bodyPr>
            <a:noAutofit/>
          </a:bodyPr>
          <a:lstStyle/>
          <a:p>
            <a:r>
              <a:rPr lang="pl-PL" sz="1800" dirty="0"/>
              <a:t>Za nami </a:t>
            </a:r>
            <a:r>
              <a:rPr lang="pl-PL" sz="1800" b="1" dirty="0">
                <a:solidFill>
                  <a:srgbClr val="4C9600"/>
                </a:solidFill>
              </a:rPr>
              <a:t>Dni Gliwic, </a:t>
            </a:r>
            <a:r>
              <a:rPr lang="pl-PL" sz="1800" dirty="0"/>
              <a:t>które spotkały się z niezwykłym </a:t>
            </a:r>
            <a:br>
              <a:rPr lang="pl-PL" sz="1800" dirty="0"/>
            </a:br>
            <a:r>
              <a:rPr lang="pl-PL" sz="1800" dirty="0"/>
              <a:t>i ciepłym odzewem ze strony mieszkańców. </a:t>
            </a:r>
            <a:br>
              <a:rPr lang="pl-PL" sz="1800" dirty="0"/>
            </a:br>
            <a:r>
              <a:rPr lang="pl-PL" sz="1800" dirty="0"/>
              <a:t>W wydarzeniu wzięło udział ok. </a:t>
            </a:r>
            <a:r>
              <a:rPr lang="pl-PL" sz="1800"/>
              <a:t>25 </a:t>
            </a:r>
            <a:r>
              <a:rPr lang="pl-PL" sz="1800" dirty="0"/>
              <a:t>tys. osób. Pierwszą edycję tego wyjątkowego święta miasta zainaugurowała również pierwsza </a:t>
            </a:r>
            <a:r>
              <a:rPr lang="pl-PL" sz="1800" b="1" dirty="0">
                <a:solidFill>
                  <a:srgbClr val="4C9600"/>
                </a:solidFill>
              </a:rPr>
              <a:t>Gala Gliwickiej Nagrody Literackiej</a:t>
            </a:r>
            <a:r>
              <a:rPr lang="pl-PL" sz="1800" dirty="0"/>
              <a:t>, której gościem specjalnym była </a:t>
            </a:r>
            <a:r>
              <a:rPr lang="pl-PL" sz="1800" b="1" dirty="0">
                <a:solidFill>
                  <a:srgbClr val="4C9600"/>
                </a:solidFill>
              </a:rPr>
              <a:t>Olga Tokarczuk</a:t>
            </a:r>
            <a:r>
              <a:rPr lang="pl-PL" sz="1800" dirty="0"/>
              <a:t>. </a:t>
            </a:r>
          </a:p>
          <a:p>
            <a:r>
              <a:rPr lang="pl-PL" sz="1800" dirty="0"/>
              <a:t>Tłum słuchaczy zgromadził koncert u stóp Radiostacji, podczas którego wystąpili </a:t>
            </a:r>
            <a:r>
              <a:rPr lang="pl-PL" sz="1800" b="1" dirty="0">
                <a:solidFill>
                  <a:srgbClr val="4C9600"/>
                </a:solidFill>
              </a:rPr>
              <a:t>Oskar </a:t>
            </a:r>
            <a:r>
              <a:rPr lang="pl-PL" sz="1800" b="1" dirty="0" err="1">
                <a:solidFill>
                  <a:srgbClr val="4C9600"/>
                </a:solidFill>
              </a:rPr>
              <a:t>Cyms</a:t>
            </a:r>
            <a:r>
              <a:rPr lang="pl-PL" sz="1800" b="1" dirty="0">
                <a:solidFill>
                  <a:srgbClr val="4C9600"/>
                </a:solidFill>
              </a:rPr>
              <a:t> </a:t>
            </a:r>
            <a:br>
              <a:rPr lang="pl-PL" sz="1800" dirty="0"/>
            </a:br>
            <a:r>
              <a:rPr lang="pl-PL" sz="1800" dirty="0"/>
              <a:t>i </a:t>
            </a:r>
            <a:r>
              <a:rPr lang="pl-PL" sz="1800" b="1" dirty="0">
                <a:solidFill>
                  <a:srgbClr val="4C9600"/>
                </a:solidFill>
              </a:rPr>
              <a:t>Agnieszka Chylińska</a:t>
            </a:r>
            <a:r>
              <a:rPr lang="pl-PL" sz="1800" dirty="0"/>
              <a:t>. Niezwykle liczni goście spotkali się także przy urodzinowym torcie </a:t>
            </a:r>
            <a:br>
              <a:rPr lang="pl-PL" sz="1800" dirty="0"/>
            </a:br>
            <a:r>
              <a:rPr lang="pl-PL" sz="1800" dirty="0"/>
              <a:t>ul. Zwycięstwa i bawili się podczas koncertów </a:t>
            </a:r>
            <a:br>
              <a:rPr lang="pl-PL" sz="1800" dirty="0"/>
            </a:br>
            <a:r>
              <a:rPr lang="pl-PL" sz="1800" dirty="0"/>
              <a:t>i rodzinnych atrakcji w Parku Chopina, a także warsztatów, debat i spacerów tematycznych.</a:t>
            </a:r>
          </a:p>
          <a:p>
            <a:r>
              <a:rPr lang="pl-PL" sz="1800" dirty="0"/>
              <a:t>Nie zabrakło również atrakcji dla rowerzystów, którzy tłumnie stawili się na starcie Wielkiego Peletonu, inaugurującego </a:t>
            </a:r>
            <a:r>
              <a:rPr lang="pl-PL" sz="1800" b="1" dirty="0">
                <a:solidFill>
                  <a:srgbClr val="4C9600"/>
                </a:solidFill>
              </a:rPr>
              <a:t>Śląskie Święto Rowerzysty</a:t>
            </a:r>
            <a:r>
              <a:rPr lang="pl-PL" sz="1800" dirty="0"/>
              <a:t>.</a:t>
            </a:r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DD39E24D-D640-48BC-9A7B-9FEB72E1CEDC}"/>
              </a:ext>
            </a:extLst>
          </p:cNvPr>
          <p:cNvSpPr/>
          <p:nvPr/>
        </p:nvSpPr>
        <p:spPr>
          <a:xfrm>
            <a:off x="242751" y="6483158"/>
            <a:ext cx="182473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200" dirty="0">
                <a:solidFill>
                  <a:schemeClr val="bg1"/>
                </a:solidFill>
              </a:rPr>
              <a:t>fot. </a:t>
            </a:r>
            <a:r>
              <a:rPr lang="pl-PL" sz="1200" dirty="0">
                <a:solidFill>
                  <a:schemeClr val="bg1"/>
                </a:solidFill>
              </a:rPr>
              <a:t>M. Buksa</a:t>
            </a:r>
            <a:r>
              <a:rPr lang="pt-BR" sz="1200" dirty="0">
                <a:solidFill>
                  <a:schemeClr val="bg1"/>
                </a:solidFill>
              </a:rPr>
              <a:t>/ UM Gliwice</a:t>
            </a:r>
            <a:endParaRPr lang="pl-PL" sz="1200" dirty="0">
              <a:solidFill>
                <a:schemeClr val="bg1"/>
              </a:solidFill>
            </a:endParaRPr>
          </a:p>
        </p:txBody>
      </p:sp>
      <p:pic>
        <p:nvPicPr>
          <p:cNvPr id="9" name="Grafika 8">
            <a:extLst>
              <a:ext uri="{FF2B5EF4-FFF2-40B4-BE49-F238E27FC236}">
                <a16:creationId xmlns:a16="http://schemas.microsoft.com/office/drawing/2014/main" id="{4013714C-E3B8-4BD9-8926-EE79B242E1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037888" y="156643"/>
            <a:ext cx="1433352" cy="1413820"/>
          </a:xfrm>
          <a:prstGeom prst="rect">
            <a:avLst/>
          </a:prstGeom>
        </p:spPr>
      </p:pic>
      <p:sp>
        <p:nvSpPr>
          <p:cNvPr id="15" name="Prostokąt 14">
            <a:extLst>
              <a:ext uri="{FF2B5EF4-FFF2-40B4-BE49-F238E27FC236}">
                <a16:creationId xmlns:a16="http://schemas.microsoft.com/office/drawing/2014/main" id="{830EA76D-A79B-4F17-A400-06E6E7B585B3}"/>
              </a:ext>
            </a:extLst>
          </p:cNvPr>
          <p:cNvSpPr/>
          <p:nvPr/>
        </p:nvSpPr>
        <p:spPr>
          <a:xfrm>
            <a:off x="8010086" y="6206159"/>
            <a:ext cx="316121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200" dirty="0">
                <a:solidFill>
                  <a:schemeClr val="bg1"/>
                </a:solidFill>
              </a:rPr>
              <a:t>f</a:t>
            </a:r>
            <a:r>
              <a:rPr lang="en-US" sz="1200" dirty="0" err="1">
                <a:solidFill>
                  <a:schemeClr val="bg1"/>
                </a:solidFill>
              </a:rPr>
              <a:t>ot</a:t>
            </a:r>
            <a:r>
              <a:rPr lang="en-US" sz="1200" dirty="0">
                <a:solidFill>
                  <a:schemeClr val="bg1"/>
                </a:solidFill>
              </a:rPr>
              <a:t>.</a:t>
            </a:r>
            <a:r>
              <a:rPr lang="pl-PL" sz="1200" dirty="0">
                <a:solidFill>
                  <a:schemeClr val="bg1"/>
                </a:solidFill>
              </a:rPr>
              <a:t> </a:t>
            </a:r>
            <a:r>
              <a:rPr lang="pl-PL" sz="1200" dirty="0" err="1">
                <a:solidFill>
                  <a:schemeClr val="bg1"/>
                </a:solidFill>
              </a:rPr>
              <a:t>Mosquidron</a:t>
            </a:r>
            <a:r>
              <a:rPr lang="pl-PL" sz="1200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14" name="Obraz 13">
            <a:extLst>
              <a:ext uri="{FF2B5EF4-FFF2-40B4-BE49-F238E27FC236}">
                <a16:creationId xmlns:a16="http://schemas.microsoft.com/office/drawing/2014/main" id="{4A29C61F-43C2-41E4-99D3-228E2ACBD94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0947" y="236015"/>
            <a:ext cx="1340700" cy="363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49541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B1FA824A-FF92-4540-99AF-C8D20D9087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1640" y="992534"/>
            <a:ext cx="7754893" cy="5946103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335766E9-FBE7-430B-816D-A40D3FF4172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4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Prostokąt 16">
            <a:extLst>
              <a:ext uri="{FF2B5EF4-FFF2-40B4-BE49-F238E27FC236}">
                <a16:creationId xmlns:a16="http://schemas.microsoft.com/office/drawing/2014/main" id="{D239C845-BAE1-4B43-8845-9D9EBC560330}"/>
              </a:ext>
            </a:extLst>
          </p:cNvPr>
          <p:cNvSpPr/>
          <p:nvPr/>
        </p:nvSpPr>
        <p:spPr>
          <a:xfrm>
            <a:off x="6849035" y="481902"/>
            <a:ext cx="4858199" cy="763752"/>
          </a:xfrm>
          <a:prstGeom prst="rect">
            <a:avLst/>
          </a:prstGeom>
          <a:solidFill>
            <a:srgbClr val="4C9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200"/>
          </a:p>
        </p:txBody>
      </p:sp>
      <p:sp>
        <p:nvSpPr>
          <p:cNvPr id="19" name="Tytuł 1">
            <a:extLst>
              <a:ext uri="{FF2B5EF4-FFF2-40B4-BE49-F238E27FC236}">
                <a16:creationId xmlns:a16="http://schemas.microsoft.com/office/drawing/2014/main" id="{4F7077D0-1A2B-4A07-A8D8-3EEF0953846D}"/>
              </a:ext>
            </a:extLst>
          </p:cNvPr>
          <p:cNvSpPr txBox="1">
            <a:spLocks/>
          </p:cNvSpPr>
          <p:nvPr/>
        </p:nvSpPr>
        <p:spPr>
          <a:xfrm>
            <a:off x="7171093" y="481670"/>
            <a:ext cx="4536141" cy="5565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pl-PL" sz="3300" b="1" dirty="0">
                <a:solidFill>
                  <a:schemeClr val="bg1"/>
                </a:solidFill>
                <a:latin typeface="+mn-lt"/>
              </a:rPr>
              <a:t>(Nie tylko) dla seniorów</a:t>
            </a:r>
          </a:p>
        </p:txBody>
      </p:sp>
      <p:pic>
        <p:nvPicPr>
          <p:cNvPr id="13" name="Grafika 12">
            <a:extLst>
              <a:ext uri="{FF2B5EF4-FFF2-40B4-BE49-F238E27FC236}">
                <a16:creationId xmlns:a16="http://schemas.microsoft.com/office/drawing/2014/main" id="{C5212C82-C2F2-4A75-A377-38A3FE2B18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519506" y="127610"/>
            <a:ext cx="1472337" cy="1472337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AFF0E48-DB8B-42DB-B852-8FB7D9B29A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61822" y="1528718"/>
            <a:ext cx="5085037" cy="4972894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pl-PL" sz="1900" dirty="0"/>
              <a:t>Międzypokoleniowy, </a:t>
            </a:r>
            <a:r>
              <a:rPr lang="pl-PL" sz="1900" b="1" dirty="0">
                <a:solidFill>
                  <a:srgbClr val="4C9600"/>
                </a:solidFill>
              </a:rPr>
              <a:t>XII Rodzinny Piknik Seniora </a:t>
            </a:r>
            <a:r>
              <a:rPr lang="pl-PL" sz="1900" dirty="0"/>
              <a:t>przyciągnął do parku Chopina tłumy </a:t>
            </a:r>
            <a:br>
              <a:rPr lang="pl-PL" sz="1900" dirty="0"/>
            </a:br>
            <a:r>
              <a:rPr lang="pl-PL" sz="1900" dirty="0"/>
              <a:t>i równocześnie był zwieńczeniem Dni Gliwic. </a:t>
            </a:r>
          </a:p>
          <a:p>
            <a:pPr>
              <a:lnSpc>
                <a:spcPct val="80000"/>
              </a:lnSpc>
            </a:pPr>
            <a:r>
              <a:rPr lang="pl-PL" sz="1900" dirty="0"/>
              <a:t>Niedzielne rodzinne wydarzenie rozpoczął </a:t>
            </a:r>
            <a:r>
              <a:rPr lang="pl-PL" sz="1900" b="1" dirty="0">
                <a:solidFill>
                  <a:srgbClr val="4C9600"/>
                </a:solidFill>
              </a:rPr>
              <a:t>barwny pochód</a:t>
            </a:r>
            <a:r>
              <a:rPr lang="pl-PL" sz="1900" dirty="0"/>
              <a:t>, który przeszedł pod piknikową scenę, wokół której zaplanowano mnóstwo atrakcji. </a:t>
            </a:r>
          </a:p>
          <a:p>
            <a:pPr>
              <a:lnSpc>
                <a:spcPct val="80000"/>
              </a:lnSpc>
            </a:pPr>
            <a:r>
              <a:rPr lang="pl-PL" sz="1900" dirty="0"/>
              <a:t>Miałam przyjemność podziękować nie tylko gliwickim seniorom za ich niezwykłą aktywność, ale też wszystkim tym, którzy działają na rzecz najstarszych mieszkańców naszego miasta. </a:t>
            </a:r>
          </a:p>
          <a:p>
            <a:pPr>
              <a:lnSpc>
                <a:spcPct val="80000"/>
              </a:lnSpc>
            </a:pPr>
            <a:r>
              <a:rPr lang="pl-PL" sz="1900" dirty="0"/>
              <a:t>Podczas wydarzenia odbył się też finał konkursu </a:t>
            </a:r>
            <a:r>
              <a:rPr lang="pl-PL" sz="1900" b="1" dirty="0">
                <a:solidFill>
                  <a:srgbClr val="4C9600"/>
                </a:solidFill>
              </a:rPr>
              <a:t>„Przyjaciel Gliwickich Seniorów”, </a:t>
            </a:r>
            <a:r>
              <a:rPr lang="pl-PL" sz="1900" dirty="0"/>
              <a:t>organizowanego przez Radę Seniorów Miasta Gliwice. </a:t>
            </a:r>
          </a:p>
          <a:p>
            <a:pPr>
              <a:lnSpc>
                <a:spcPct val="80000"/>
              </a:lnSpc>
            </a:pPr>
            <a:r>
              <a:rPr lang="pl-PL" sz="1900" dirty="0"/>
              <a:t>Laureatką została </a:t>
            </a:r>
            <a:r>
              <a:rPr lang="pl-PL" sz="1900" b="1" dirty="0">
                <a:solidFill>
                  <a:srgbClr val="4C9600"/>
                </a:solidFill>
              </a:rPr>
              <a:t>Jolanta Rypińska</a:t>
            </a:r>
            <a:r>
              <a:rPr lang="pl-PL" sz="1900" dirty="0"/>
              <a:t>, a wyróżnienia otrzymały </a:t>
            </a:r>
            <a:r>
              <a:rPr lang="pl-PL" sz="1900" b="1" dirty="0">
                <a:solidFill>
                  <a:srgbClr val="4C9600"/>
                </a:solidFill>
              </a:rPr>
              <a:t>Bożena Kania </a:t>
            </a:r>
            <a:r>
              <a:rPr lang="pl-PL" sz="1900" dirty="0"/>
              <a:t>i </a:t>
            </a:r>
            <a:r>
              <a:rPr lang="pl-PL" sz="1900" b="1" dirty="0">
                <a:solidFill>
                  <a:srgbClr val="4C9600"/>
                </a:solidFill>
              </a:rPr>
              <a:t>Anna </a:t>
            </a:r>
            <a:r>
              <a:rPr lang="pl-PL" sz="1900" b="1" dirty="0" err="1">
                <a:solidFill>
                  <a:srgbClr val="4C9600"/>
                </a:solidFill>
              </a:rPr>
              <a:t>Inglot</a:t>
            </a:r>
            <a:r>
              <a:rPr lang="pl-PL" sz="1900" dirty="0"/>
              <a:t>. </a:t>
            </a:r>
          </a:p>
          <a:p>
            <a:pPr marL="0" indent="0">
              <a:buNone/>
            </a:pPr>
            <a:endParaRPr lang="pl-PL" sz="1800" b="1" dirty="0">
              <a:solidFill>
                <a:srgbClr val="4C9600"/>
              </a:solidFill>
            </a:endParaRPr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888A4AAC-7715-4300-99E4-8BA017B02DE5}"/>
              </a:ext>
            </a:extLst>
          </p:cNvPr>
          <p:cNvSpPr/>
          <p:nvPr/>
        </p:nvSpPr>
        <p:spPr>
          <a:xfrm>
            <a:off x="2264666" y="6325759"/>
            <a:ext cx="225793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200" dirty="0">
                <a:solidFill>
                  <a:schemeClr val="bg1"/>
                </a:solidFill>
              </a:rPr>
              <a:t>f</a:t>
            </a:r>
            <a:r>
              <a:rPr lang="en-US" sz="1200" dirty="0" err="1">
                <a:solidFill>
                  <a:schemeClr val="bg1"/>
                </a:solidFill>
              </a:rPr>
              <a:t>ot</a:t>
            </a:r>
            <a:r>
              <a:rPr lang="en-US" sz="1200" dirty="0">
                <a:solidFill>
                  <a:schemeClr val="bg1"/>
                </a:solidFill>
              </a:rPr>
              <a:t>.</a:t>
            </a:r>
            <a:r>
              <a:rPr lang="pl-PL" sz="1200" dirty="0">
                <a:solidFill>
                  <a:schemeClr val="bg1"/>
                </a:solidFill>
              </a:rPr>
              <a:t> M. Buksa/UM Gliwice</a:t>
            </a: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94F68D5C-C33F-44B2-B605-12C7BEED9FA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553" y="300117"/>
            <a:ext cx="1340700" cy="363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37012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2CC710CE-052D-4D8D-92EF-DC73AE2DF7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4923" y="925830"/>
            <a:ext cx="6452323" cy="5974446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EC43BC92-F6E6-4FDD-B7A7-A5D5D2F2AF3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49"/>
          <a:stretch/>
        </p:blipFill>
        <p:spPr>
          <a:xfrm>
            <a:off x="-1" y="-50288"/>
            <a:ext cx="12192001" cy="6908287"/>
          </a:xfrm>
          <a:prstGeom prst="rect">
            <a:avLst/>
          </a:prstGeom>
        </p:spPr>
      </p:pic>
      <p:sp>
        <p:nvSpPr>
          <p:cNvPr id="17" name="Prostokąt 16">
            <a:extLst>
              <a:ext uri="{FF2B5EF4-FFF2-40B4-BE49-F238E27FC236}">
                <a16:creationId xmlns:a16="http://schemas.microsoft.com/office/drawing/2014/main" id="{D239C845-BAE1-4B43-8845-9D9EBC560330}"/>
              </a:ext>
            </a:extLst>
          </p:cNvPr>
          <p:cNvSpPr/>
          <p:nvPr/>
        </p:nvSpPr>
        <p:spPr>
          <a:xfrm>
            <a:off x="7236013" y="696681"/>
            <a:ext cx="4273718" cy="920757"/>
          </a:xfrm>
          <a:prstGeom prst="rect">
            <a:avLst/>
          </a:prstGeom>
          <a:solidFill>
            <a:srgbClr val="4C9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200"/>
          </a:p>
        </p:txBody>
      </p:sp>
      <p:sp>
        <p:nvSpPr>
          <p:cNvPr id="19" name="Tytuł 1">
            <a:extLst>
              <a:ext uri="{FF2B5EF4-FFF2-40B4-BE49-F238E27FC236}">
                <a16:creationId xmlns:a16="http://schemas.microsoft.com/office/drawing/2014/main" id="{4F7077D0-1A2B-4A07-A8D8-3EEF0953846D}"/>
              </a:ext>
            </a:extLst>
          </p:cNvPr>
          <p:cNvSpPr txBox="1">
            <a:spLocks/>
          </p:cNvSpPr>
          <p:nvPr/>
        </p:nvSpPr>
        <p:spPr>
          <a:xfrm>
            <a:off x="7521858" y="654404"/>
            <a:ext cx="3987873" cy="9368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pl-PL" sz="3300" b="1" dirty="0">
                <a:solidFill>
                  <a:schemeClr val="bg1"/>
                </a:solidFill>
                <a:latin typeface="+mn-lt"/>
              </a:rPr>
              <a:t>Finał festiwalu ETHO</a:t>
            </a:r>
          </a:p>
        </p:txBody>
      </p:sp>
      <p:pic>
        <p:nvPicPr>
          <p:cNvPr id="13" name="Grafika 12">
            <a:extLst>
              <a:ext uri="{FF2B5EF4-FFF2-40B4-BE49-F238E27FC236}">
                <a16:creationId xmlns:a16="http://schemas.microsoft.com/office/drawing/2014/main" id="{C5212C82-C2F2-4A75-A377-38A3FE2B18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583999" y="105438"/>
            <a:ext cx="1512000" cy="1512000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AFF0E48-DB8B-42DB-B852-8FB7D9B29A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66605" y="1949429"/>
            <a:ext cx="4412535" cy="3927248"/>
          </a:xfrm>
        </p:spPr>
        <p:txBody>
          <a:bodyPr>
            <a:noAutofit/>
          </a:bodyPr>
          <a:lstStyle/>
          <a:p>
            <a:r>
              <a:rPr lang="pl-PL" sz="2100" dirty="0"/>
              <a:t>Zakończyła się tegoroczna edycja </a:t>
            </a:r>
            <a:r>
              <a:rPr lang="pl-PL" sz="2100" b="1" dirty="0">
                <a:solidFill>
                  <a:srgbClr val="4C9600"/>
                </a:solidFill>
              </a:rPr>
              <a:t>„ETHO Muzyka korzeni we współczesnym ujęciu”.</a:t>
            </a:r>
          </a:p>
          <a:p>
            <a:r>
              <a:rPr lang="pl-PL" sz="2100" dirty="0"/>
              <a:t>Tegoroczny festiwal zamknął koncert </a:t>
            </a:r>
            <a:r>
              <a:rPr lang="pl-PL" sz="2100" b="1" dirty="0">
                <a:solidFill>
                  <a:srgbClr val="4C9600"/>
                </a:solidFill>
              </a:rPr>
              <a:t>tria GMM</a:t>
            </a:r>
            <a:r>
              <a:rPr lang="pl-PL" sz="2100" dirty="0"/>
              <a:t>, którego muzycy przenoszą elementy dawnego folkloru w świat współczesnych eksperymentów muzycznych. </a:t>
            </a:r>
          </a:p>
          <a:p>
            <a:pPr marL="0" indent="0">
              <a:buNone/>
            </a:pPr>
            <a:endParaRPr lang="pl-PL" sz="1800" b="1" dirty="0">
              <a:solidFill>
                <a:srgbClr val="4C9600"/>
              </a:solidFill>
            </a:endParaRPr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888A4AAC-7715-4300-99E4-8BA017B02DE5}"/>
              </a:ext>
            </a:extLst>
          </p:cNvPr>
          <p:cNvSpPr/>
          <p:nvPr/>
        </p:nvSpPr>
        <p:spPr>
          <a:xfrm>
            <a:off x="3604501" y="6027794"/>
            <a:ext cx="225793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200" dirty="0">
                <a:solidFill>
                  <a:schemeClr val="bg1"/>
                </a:solidFill>
              </a:rPr>
              <a:t>f</a:t>
            </a:r>
            <a:r>
              <a:rPr lang="en-US" sz="1200" dirty="0" err="1">
                <a:solidFill>
                  <a:schemeClr val="bg1"/>
                </a:solidFill>
              </a:rPr>
              <a:t>ot</a:t>
            </a:r>
            <a:r>
              <a:rPr lang="en-US" sz="1200" dirty="0">
                <a:solidFill>
                  <a:schemeClr val="bg1"/>
                </a:solidFill>
              </a:rPr>
              <a:t>. </a:t>
            </a:r>
            <a:r>
              <a:rPr lang="pl-PL" sz="1200" dirty="0">
                <a:solidFill>
                  <a:schemeClr val="bg1"/>
                </a:solidFill>
              </a:rPr>
              <a:t>materiały CKV</a:t>
            </a: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20B071A6-ABA5-4641-AFFB-EA932B7A350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553" y="300117"/>
            <a:ext cx="1340700" cy="363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48826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4520B835-F7D8-4D60-B688-D5F50F2B63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7213" y="842379"/>
            <a:ext cx="6858884" cy="6015619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7390C63E-15A0-4BEF-A0E6-314FA3BE015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1" r="2072" b="1538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Prostokąt 7">
            <a:extLst>
              <a:ext uri="{FF2B5EF4-FFF2-40B4-BE49-F238E27FC236}">
                <a16:creationId xmlns:a16="http://schemas.microsoft.com/office/drawing/2014/main" id="{31C7A7FE-847E-499D-8FD5-B47AC98D7A40}"/>
              </a:ext>
            </a:extLst>
          </p:cNvPr>
          <p:cNvSpPr/>
          <p:nvPr/>
        </p:nvSpPr>
        <p:spPr>
          <a:xfrm>
            <a:off x="679269" y="842381"/>
            <a:ext cx="4632959" cy="778470"/>
          </a:xfrm>
          <a:prstGeom prst="rect">
            <a:avLst/>
          </a:prstGeom>
          <a:solidFill>
            <a:srgbClr val="4C9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200" dirty="0">
              <a:solidFill>
                <a:schemeClr val="tx1"/>
              </a:solidFill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51A2B669-71B5-42F3-918F-8E108CBAC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5026" y="842463"/>
            <a:ext cx="4632959" cy="582752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pl-PL" sz="3400" b="1" dirty="0">
                <a:solidFill>
                  <a:schemeClr val="bg1"/>
                </a:solidFill>
                <a:latin typeface="+mn-lt"/>
              </a:rPr>
              <a:t>Straszki nie są straszne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AFF0E48-DB8B-42DB-B852-8FB7D9B29A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3932" y="1977790"/>
            <a:ext cx="4632959" cy="3949073"/>
          </a:xfrm>
        </p:spPr>
        <p:txBody>
          <a:bodyPr>
            <a:noAutofit/>
          </a:bodyPr>
          <a:lstStyle/>
          <a:p>
            <a:r>
              <a:rPr lang="pl-PL" sz="2000" dirty="0"/>
              <a:t>Do połowy października potrwa </a:t>
            </a:r>
            <a:r>
              <a:rPr lang="pl-PL" sz="2000" b="1" dirty="0">
                <a:solidFill>
                  <a:srgbClr val="4C9600"/>
                </a:solidFill>
              </a:rPr>
              <a:t>Festiwal Straszków Śląskich 2025</a:t>
            </a:r>
            <a:r>
              <a:rPr lang="pl-PL" sz="2000" dirty="0"/>
              <a:t>. To wyjątkowa okazja by poznać nasze śląskie dziedzictwo - legendy, demony i niezwykłe opowieści. </a:t>
            </a:r>
          </a:p>
          <a:p>
            <a:r>
              <a:rPr lang="pl-PL" sz="2000" dirty="0"/>
              <a:t>W programie tego wydarzenia zaplanowano </a:t>
            </a:r>
            <a:r>
              <a:rPr lang="pl-PL" sz="2000" b="1" dirty="0">
                <a:solidFill>
                  <a:srgbClr val="4C9600"/>
                </a:solidFill>
              </a:rPr>
              <a:t>mnóstwo atrakcji</a:t>
            </a:r>
            <a:r>
              <a:rPr lang="pl-PL" sz="2000" dirty="0"/>
              <a:t>. </a:t>
            </a:r>
          </a:p>
          <a:p>
            <a:r>
              <a:rPr lang="pl-PL" sz="2000" dirty="0"/>
              <a:t>Przed nami jeszcze m.in. warsztaty fotografii artystycznej oraz komiksu, a także wystawa fotografii i pokaz video-</a:t>
            </a:r>
            <a:r>
              <a:rPr lang="pl-PL" sz="2000" dirty="0" err="1"/>
              <a:t>artów</a:t>
            </a:r>
            <a:r>
              <a:rPr lang="pl-PL" sz="2000" dirty="0"/>
              <a:t> </a:t>
            </a:r>
            <a:r>
              <a:rPr lang="pl-PL" sz="2000" b="1" dirty="0">
                <a:solidFill>
                  <a:srgbClr val="4C9600"/>
                </a:solidFill>
              </a:rPr>
              <a:t>„Widziadła”.  </a:t>
            </a:r>
          </a:p>
          <a:p>
            <a:pPr marL="0" indent="0">
              <a:buNone/>
            </a:pPr>
            <a:endParaRPr lang="pl-PL" sz="2200" dirty="0"/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DD39E24D-D640-48BC-9A7B-9FEB72E1CEDC}"/>
              </a:ext>
            </a:extLst>
          </p:cNvPr>
          <p:cNvSpPr/>
          <p:nvPr/>
        </p:nvSpPr>
        <p:spPr>
          <a:xfrm>
            <a:off x="242751" y="6483158"/>
            <a:ext cx="182473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200" dirty="0">
                <a:solidFill>
                  <a:schemeClr val="bg1"/>
                </a:solidFill>
              </a:rPr>
              <a:t>fot. </a:t>
            </a:r>
            <a:r>
              <a:rPr lang="pl-PL" sz="1200" dirty="0">
                <a:solidFill>
                  <a:schemeClr val="bg1"/>
                </a:solidFill>
              </a:rPr>
              <a:t>M. Buksa</a:t>
            </a:r>
            <a:r>
              <a:rPr lang="pt-BR" sz="1200" dirty="0">
                <a:solidFill>
                  <a:schemeClr val="bg1"/>
                </a:solidFill>
              </a:rPr>
              <a:t>/ UM Gliwice</a:t>
            </a:r>
            <a:endParaRPr lang="pl-PL" sz="1200" dirty="0">
              <a:solidFill>
                <a:schemeClr val="bg1"/>
              </a:solidFill>
            </a:endParaRPr>
          </a:p>
        </p:txBody>
      </p:sp>
      <p:pic>
        <p:nvPicPr>
          <p:cNvPr id="9" name="Grafika 8">
            <a:extLst>
              <a:ext uri="{FF2B5EF4-FFF2-40B4-BE49-F238E27FC236}">
                <a16:creationId xmlns:a16="http://schemas.microsoft.com/office/drawing/2014/main" id="{4013714C-E3B8-4BD9-8926-EE79B242E1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881130" y="123394"/>
            <a:ext cx="1437971" cy="1437971"/>
          </a:xfrm>
          <a:prstGeom prst="rect">
            <a:avLst/>
          </a:prstGeom>
        </p:spPr>
      </p:pic>
      <p:sp>
        <p:nvSpPr>
          <p:cNvPr id="15" name="Prostokąt 14">
            <a:extLst>
              <a:ext uri="{FF2B5EF4-FFF2-40B4-BE49-F238E27FC236}">
                <a16:creationId xmlns:a16="http://schemas.microsoft.com/office/drawing/2014/main" id="{830EA76D-A79B-4F17-A400-06E6E7B585B3}"/>
              </a:ext>
            </a:extLst>
          </p:cNvPr>
          <p:cNvSpPr/>
          <p:nvPr/>
        </p:nvSpPr>
        <p:spPr>
          <a:xfrm>
            <a:off x="8550893" y="6294538"/>
            <a:ext cx="316121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200" dirty="0">
                <a:solidFill>
                  <a:schemeClr val="bg1"/>
                </a:solidFill>
              </a:rPr>
              <a:t>f</a:t>
            </a:r>
            <a:r>
              <a:rPr lang="en-US" sz="1200" dirty="0" err="1">
                <a:solidFill>
                  <a:schemeClr val="bg1"/>
                </a:solidFill>
              </a:rPr>
              <a:t>ot</a:t>
            </a:r>
            <a:r>
              <a:rPr lang="en-US" sz="1200" dirty="0">
                <a:solidFill>
                  <a:schemeClr val="bg1"/>
                </a:solidFill>
              </a:rPr>
              <a:t>.</a:t>
            </a:r>
            <a:r>
              <a:rPr lang="pl-PL" sz="1200" dirty="0">
                <a:solidFill>
                  <a:schemeClr val="bg1"/>
                </a:solidFill>
              </a:rPr>
              <a:t> materiały Fundacji Majstry i </a:t>
            </a:r>
            <a:r>
              <a:rPr lang="pl-PL" sz="1200" dirty="0" err="1">
                <a:solidFill>
                  <a:schemeClr val="bg1"/>
                </a:solidFill>
              </a:rPr>
              <a:t>Maszkety</a:t>
            </a:r>
            <a:r>
              <a:rPr lang="pl-PL" sz="1200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13" name="Obraz 12">
            <a:extLst>
              <a:ext uri="{FF2B5EF4-FFF2-40B4-BE49-F238E27FC236}">
                <a16:creationId xmlns:a16="http://schemas.microsoft.com/office/drawing/2014/main" id="{D7877247-70DB-4F22-ABB3-83361FA11F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0534" y="301334"/>
            <a:ext cx="1340700" cy="363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50605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7CF7F2F7-7579-40E8-926D-FCFF48BA9E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6121" y="830536"/>
            <a:ext cx="7821452" cy="6011379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84D0FC9A-5254-42CA-B55D-2AA944E70B5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1" r="2072" b="1538"/>
          <a:stretch/>
        </p:blipFill>
        <p:spPr>
          <a:xfrm flipH="1">
            <a:off x="-1" y="0"/>
            <a:ext cx="12192000" cy="6858000"/>
          </a:xfrm>
          <a:prstGeom prst="rect">
            <a:avLst/>
          </a:prstGeom>
        </p:spPr>
      </p:pic>
      <p:sp>
        <p:nvSpPr>
          <p:cNvPr id="8" name="Prostokąt 7">
            <a:extLst>
              <a:ext uri="{FF2B5EF4-FFF2-40B4-BE49-F238E27FC236}">
                <a16:creationId xmlns:a16="http://schemas.microsoft.com/office/drawing/2014/main" id="{31C7A7FE-847E-499D-8FD5-B47AC98D7A40}"/>
              </a:ext>
            </a:extLst>
          </p:cNvPr>
          <p:cNvSpPr/>
          <p:nvPr/>
        </p:nvSpPr>
        <p:spPr>
          <a:xfrm>
            <a:off x="331694" y="846620"/>
            <a:ext cx="5590000" cy="77847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200" dirty="0">
              <a:solidFill>
                <a:schemeClr val="tx1"/>
              </a:solidFill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51A2B669-71B5-42F3-918F-8E108CBAC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694" y="846620"/>
            <a:ext cx="5764306" cy="582752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pl-PL" sz="3200" b="1" dirty="0">
                <a:solidFill>
                  <a:schemeClr val="bg1"/>
                </a:solidFill>
                <a:latin typeface="+mn-lt"/>
              </a:rPr>
              <a:t>Pożegnaliśmy Stanisława Soykę 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AFF0E48-DB8B-42DB-B852-8FB7D9B29A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019" y="2007870"/>
            <a:ext cx="4761101" cy="3420580"/>
          </a:xfrm>
        </p:spPr>
        <p:txBody>
          <a:bodyPr>
            <a:noAutofit/>
          </a:bodyPr>
          <a:lstStyle/>
          <a:p>
            <a:r>
              <a:rPr lang="pl-PL" sz="2100" dirty="0"/>
              <a:t>Z ogromnym żalem przyjęliśmy wiadomość o śmierci </a:t>
            </a:r>
            <a:r>
              <a:rPr lang="pl-PL" sz="2100" b="1" dirty="0"/>
              <a:t>Stanisława Soyki </a:t>
            </a:r>
            <a:r>
              <a:rPr lang="pl-PL" sz="2100" dirty="0"/>
              <a:t>– wybitnego artysty, którego muzyczna droga zaczęła się w Gliwicach i przez lata znacząco wpisała się w historię polskiej kultury muzycznej. </a:t>
            </a:r>
          </a:p>
          <a:p>
            <a:r>
              <a:rPr lang="pl-PL" sz="2100" dirty="0"/>
              <a:t>Wybitny pianista, kompozytor </a:t>
            </a:r>
            <a:br>
              <a:rPr lang="pl-PL" sz="2100" dirty="0"/>
            </a:br>
            <a:r>
              <a:rPr lang="pl-PL" sz="2100" dirty="0"/>
              <a:t>i wokalista zmarł 21 sierpnia w wieku 66 lat.</a:t>
            </a:r>
          </a:p>
          <a:p>
            <a:pPr marL="0" indent="0">
              <a:buNone/>
            </a:pPr>
            <a:endParaRPr lang="pl-PL" sz="2200" dirty="0"/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DD39E24D-D640-48BC-9A7B-9FEB72E1CEDC}"/>
              </a:ext>
            </a:extLst>
          </p:cNvPr>
          <p:cNvSpPr/>
          <p:nvPr/>
        </p:nvSpPr>
        <p:spPr>
          <a:xfrm>
            <a:off x="242751" y="6483158"/>
            <a:ext cx="182473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200" dirty="0">
                <a:solidFill>
                  <a:schemeClr val="bg1"/>
                </a:solidFill>
              </a:rPr>
              <a:t>fot. </a:t>
            </a:r>
            <a:r>
              <a:rPr lang="pl-PL" sz="1200" dirty="0">
                <a:solidFill>
                  <a:schemeClr val="bg1"/>
                </a:solidFill>
              </a:rPr>
              <a:t>M. Buksa</a:t>
            </a:r>
            <a:r>
              <a:rPr lang="pt-BR" sz="1200" dirty="0">
                <a:solidFill>
                  <a:schemeClr val="bg1"/>
                </a:solidFill>
              </a:rPr>
              <a:t>/ UM Gliwice</a:t>
            </a:r>
            <a:endParaRPr lang="pl-PL" sz="1200" dirty="0">
              <a:solidFill>
                <a:schemeClr val="bg1"/>
              </a:solidFill>
            </a:endParaRPr>
          </a:p>
        </p:txBody>
      </p:sp>
      <p:pic>
        <p:nvPicPr>
          <p:cNvPr id="9" name="Grafika 8">
            <a:extLst>
              <a:ext uri="{FF2B5EF4-FFF2-40B4-BE49-F238E27FC236}">
                <a16:creationId xmlns:a16="http://schemas.microsoft.com/office/drawing/2014/main" id="{4013714C-E3B8-4BD9-8926-EE79B242E1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253389" y="32098"/>
            <a:ext cx="1430780" cy="1430780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F414FAC9-1CBF-4758-8DB4-37BB25E0795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0534" y="301334"/>
            <a:ext cx="1340700" cy="363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51653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25696924-FD53-4C29-9F2B-1492D71D73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3030" y="1017680"/>
            <a:ext cx="8697793" cy="5840320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66F30AE5-3C7C-43B0-A170-4D56E6641CF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49"/>
          <a:stretch/>
        </p:blipFill>
        <p:spPr>
          <a:xfrm>
            <a:off x="1" y="1"/>
            <a:ext cx="12192000" cy="6857999"/>
          </a:xfrm>
          <a:prstGeom prst="rect">
            <a:avLst/>
          </a:prstGeom>
        </p:spPr>
      </p:pic>
      <p:sp>
        <p:nvSpPr>
          <p:cNvPr id="17" name="Prostokąt 16">
            <a:extLst>
              <a:ext uri="{FF2B5EF4-FFF2-40B4-BE49-F238E27FC236}">
                <a16:creationId xmlns:a16="http://schemas.microsoft.com/office/drawing/2014/main" id="{D239C845-BAE1-4B43-8845-9D9EBC560330}"/>
              </a:ext>
            </a:extLst>
          </p:cNvPr>
          <p:cNvSpPr/>
          <p:nvPr/>
        </p:nvSpPr>
        <p:spPr>
          <a:xfrm>
            <a:off x="6831106" y="690392"/>
            <a:ext cx="4866412" cy="7553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200"/>
          </a:p>
        </p:txBody>
      </p:sp>
      <p:sp>
        <p:nvSpPr>
          <p:cNvPr id="19" name="Tytuł 1">
            <a:extLst>
              <a:ext uri="{FF2B5EF4-FFF2-40B4-BE49-F238E27FC236}">
                <a16:creationId xmlns:a16="http://schemas.microsoft.com/office/drawing/2014/main" id="{4F7077D0-1A2B-4A07-A8D8-3EEF0953846D}"/>
              </a:ext>
            </a:extLst>
          </p:cNvPr>
          <p:cNvSpPr txBox="1">
            <a:spLocks/>
          </p:cNvSpPr>
          <p:nvPr/>
        </p:nvSpPr>
        <p:spPr>
          <a:xfrm>
            <a:off x="6992471" y="508839"/>
            <a:ext cx="4866413" cy="9368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pl-PL" sz="2800" b="1" dirty="0">
                <a:solidFill>
                  <a:schemeClr val="bg1"/>
                </a:solidFill>
                <a:latin typeface="+mn-lt"/>
              </a:rPr>
              <a:t>Nie żyje Stanisław Jakubowski</a:t>
            </a:r>
          </a:p>
        </p:txBody>
      </p:sp>
      <p:pic>
        <p:nvPicPr>
          <p:cNvPr id="13" name="Grafika 12">
            <a:extLst>
              <a:ext uri="{FF2B5EF4-FFF2-40B4-BE49-F238E27FC236}">
                <a16:creationId xmlns:a16="http://schemas.microsoft.com/office/drawing/2014/main" id="{C5212C82-C2F2-4A75-A377-38A3FE2B18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482424" y="98036"/>
            <a:ext cx="1512000" cy="1512000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AFF0E48-DB8B-42DB-B852-8FB7D9B29A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31106" y="1772999"/>
            <a:ext cx="4866412" cy="3927248"/>
          </a:xfrm>
        </p:spPr>
        <p:txBody>
          <a:bodyPr>
            <a:noAutofit/>
          </a:bodyPr>
          <a:lstStyle/>
          <a:p>
            <a:r>
              <a:rPr lang="pl-PL" sz="2100" dirty="0"/>
              <a:t>Niestety, odszedł od nas także mistrz śląskiego fotoreportażu, przez lata związany z Gliwickim Towarzystwem Fotograficznym.</a:t>
            </a:r>
          </a:p>
          <a:p>
            <a:r>
              <a:rPr lang="pl-PL" sz="2100" b="1" dirty="0"/>
              <a:t>Stanisław Jakubowski </a:t>
            </a:r>
            <a:r>
              <a:rPr lang="pl-PL" sz="2100" dirty="0"/>
              <a:t>- wybitny fotograf i fotoreporter – zmarł w wieku 90 lat. </a:t>
            </a:r>
          </a:p>
          <a:p>
            <a:r>
              <a:rPr lang="pl-PL" sz="2100" dirty="0"/>
              <a:t>Jego prace znajdują się m.in. </a:t>
            </a:r>
            <a:br>
              <a:rPr lang="pl-PL" sz="2100" dirty="0"/>
            </a:br>
            <a:r>
              <a:rPr lang="pl-PL" sz="2100" dirty="0"/>
              <a:t>w zbiorach Muzeum w Gliwicach.</a:t>
            </a:r>
            <a:endParaRPr lang="pl-PL" sz="2100" b="1" dirty="0"/>
          </a:p>
          <a:p>
            <a:pPr marL="0" indent="0">
              <a:buNone/>
            </a:pPr>
            <a:endParaRPr lang="pl-PL" sz="1800" b="1" dirty="0">
              <a:solidFill>
                <a:srgbClr val="4C9600"/>
              </a:solidFill>
            </a:endParaRPr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888A4AAC-7715-4300-99E4-8BA017B02DE5}"/>
              </a:ext>
            </a:extLst>
          </p:cNvPr>
          <p:cNvSpPr/>
          <p:nvPr/>
        </p:nvSpPr>
        <p:spPr>
          <a:xfrm>
            <a:off x="2712961" y="6199244"/>
            <a:ext cx="225793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200" dirty="0">
                <a:solidFill>
                  <a:schemeClr val="bg1"/>
                </a:solidFill>
              </a:rPr>
              <a:t>f</a:t>
            </a:r>
            <a:r>
              <a:rPr lang="en-US" sz="1200" dirty="0" err="1">
                <a:solidFill>
                  <a:schemeClr val="bg1"/>
                </a:solidFill>
              </a:rPr>
              <a:t>ot</a:t>
            </a:r>
            <a:r>
              <a:rPr lang="en-US" sz="1200" dirty="0">
                <a:solidFill>
                  <a:schemeClr val="bg1"/>
                </a:solidFill>
              </a:rPr>
              <a:t>. </a:t>
            </a:r>
            <a:r>
              <a:rPr lang="pl-PL" sz="1200" dirty="0">
                <a:solidFill>
                  <a:schemeClr val="bg1"/>
                </a:solidFill>
              </a:rPr>
              <a:t>kadr YouTube</a:t>
            </a: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92E56A45-BB61-4729-84A3-F211791BC43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454" y="327286"/>
            <a:ext cx="1340700" cy="363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25571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9DE9A0B2-AA03-4D1D-9CB3-94A28DCBC8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8787" y="832672"/>
            <a:ext cx="7558080" cy="6021832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8A9811E9-38E9-40E5-999B-634C04E5FB9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1" r="2072" b="1538"/>
          <a:stretch/>
        </p:blipFill>
        <p:spPr>
          <a:xfrm flipH="1">
            <a:off x="0" y="-3496"/>
            <a:ext cx="12192000" cy="6858000"/>
          </a:xfrm>
          <a:prstGeom prst="rect">
            <a:avLst/>
          </a:prstGeom>
        </p:spPr>
      </p:pic>
      <p:sp>
        <p:nvSpPr>
          <p:cNvPr id="17" name="Prostokąt 16">
            <a:extLst>
              <a:ext uri="{FF2B5EF4-FFF2-40B4-BE49-F238E27FC236}">
                <a16:creationId xmlns:a16="http://schemas.microsoft.com/office/drawing/2014/main" id="{BBA6143C-670D-4567-9D80-B5D21D872C6F}"/>
              </a:ext>
            </a:extLst>
          </p:cNvPr>
          <p:cNvSpPr/>
          <p:nvPr/>
        </p:nvSpPr>
        <p:spPr>
          <a:xfrm>
            <a:off x="890572" y="702980"/>
            <a:ext cx="4067644" cy="702884"/>
          </a:xfrm>
          <a:prstGeom prst="rect">
            <a:avLst/>
          </a:prstGeom>
          <a:solidFill>
            <a:srgbClr val="4C9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200" dirty="0"/>
          </a:p>
        </p:txBody>
      </p:sp>
      <p:sp>
        <p:nvSpPr>
          <p:cNvPr id="18" name="Tytuł 1">
            <a:extLst>
              <a:ext uri="{FF2B5EF4-FFF2-40B4-BE49-F238E27FC236}">
                <a16:creationId xmlns:a16="http://schemas.microsoft.com/office/drawing/2014/main" id="{EEFC3BF8-615E-4B21-BAC6-66AA2F306D89}"/>
              </a:ext>
            </a:extLst>
          </p:cNvPr>
          <p:cNvSpPr txBox="1">
            <a:spLocks/>
          </p:cNvSpPr>
          <p:nvPr/>
        </p:nvSpPr>
        <p:spPr>
          <a:xfrm>
            <a:off x="1297740" y="505087"/>
            <a:ext cx="5077183" cy="867172"/>
          </a:xfrm>
          <a:prstGeom prst="rect">
            <a:avLst/>
          </a:prstGeom>
        </p:spPr>
        <p:txBody>
          <a:bodyPr vert="horz" lIns="91440" tIns="3600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60000"/>
              </a:lnSpc>
            </a:pPr>
            <a:r>
              <a:rPr lang="pl-PL" sz="3400" b="1" dirty="0">
                <a:solidFill>
                  <a:schemeClr val="bg1"/>
                </a:solidFill>
                <a:latin typeface="+mn-lt"/>
              </a:rPr>
              <a:t>Poprowadzi GOS</a:t>
            </a:r>
            <a:endParaRPr lang="pl-PL" sz="3400" b="1" dirty="0">
              <a:solidFill>
                <a:srgbClr val="134191"/>
              </a:solidFill>
              <a:latin typeface="+mn-lt"/>
            </a:endParaRPr>
          </a:p>
        </p:txBody>
      </p:sp>
      <p:pic>
        <p:nvPicPr>
          <p:cNvPr id="19" name="Obraz 18">
            <a:extLst>
              <a:ext uri="{FF2B5EF4-FFF2-40B4-BE49-F238E27FC236}">
                <a16:creationId xmlns:a16="http://schemas.microsoft.com/office/drawing/2014/main" id="{8AB166BF-7D46-4FA2-BAA4-8B2CC2368E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4621" y="323534"/>
            <a:ext cx="1340700" cy="363106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AFF0E48-DB8B-42DB-B852-8FB7D9B29A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5040" y="1750027"/>
            <a:ext cx="4658707" cy="4288339"/>
          </a:xfrm>
        </p:spPr>
        <p:txBody>
          <a:bodyPr>
            <a:noAutofit/>
          </a:bodyPr>
          <a:lstStyle/>
          <a:p>
            <a:r>
              <a:rPr lang="pl-PL" sz="2100" b="1" dirty="0">
                <a:solidFill>
                  <a:srgbClr val="4C9600"/>
                </a:solidFill>
              </a:rPr>
              <a:t>Mariusz Kucharz </a:t>
            </a:r>
            <a:r>
              <a:rPr lang="pl-PL" sz="2100" dirty="0"/>
              <a:t>został dyrektorem Gliwickiego Ośrodka Sportu. </a:t>
            </a:r>
          </a:p>
          <a:p>
            <a:r>
              <a:rPr lang="pl-PL" sz="2100" dirty="0"/>
              <a:t>Nowa jednostka rozpoczęła działalność w Łabędach przy </a:t>
            </a:r>
            <a:r>
              <a:rPr lang="pl-PL" sz="2100" b="1" dirty="0">
                <a:solidFill>
                  <a:srgbClr val="4C9600"/>
                </a:solidFill>
              </a:rPr>
              <a:t>ul. Fiołkowej 26</a:t>
            </a:r>
            <a:r>
              <a:rPr lang="pl-PL" sz="2100" dirty="0"/>
              <a:t>. </a:t>
            </a:r>
          </a:p>
          <a:p>
            <a:r>
              <a:rPr lang="pl-PL" sz="2100" dirty="0"/>
              <a:t>Docelowo ma ona pełnić rolę </a:t>
            </a:r>
            <a:r>
              <a:rPr lang="pl-PL" sz="2100" b="1" dirty="0">
                <a:solidFill>
                  <a:srgbClr val="4C9600"/>
                </a:solidFill>
              </a:rPr>
              <a:t>centrum skupiającego większość miejskiej aktywności sportowej</a:t>
            </a:r>
            <a:r>
              <a:rPr lang="pl-PL" sz="2100" dirty="0"/>
              <a:t>. </a:t>
            </a:r>
            <a:endParaRPr lang="pl-PL" sz="2100" b="1" dirty="0"/>
          </a:p>
          <a:p>
            <a:r>
              <a:rPr lang="pl-PL" sz="2100" dirty="0"/>
              <a:t>Mariusz Kucharz to gliwiczanin </a:t>
            </a:r>
            <a:br>
              <a:rPr lang="pl-PL" sz="2100" dirty="0"/>
            </a:br>
            <a:r>
              <a:rPr lang="pl-PL" sz="2100" dirty="0"/>
              <a:t>z 30-letnim doświadczeniem </a:t>
            </a:r>
            <a:br>
              <a:rPr lang="pl-PL" sz="2100" dirty="0"/>
            </a:br>
            <a:r>
              <a:rPr lang="pl-PL" sz="2100" dirty="0"/>
              <a:t>w edukacji, zarządzaniu i wdrażaniu nowoczesnych rozwiązań organizacyjnych.</a:t>
            </a:r>
            <a:endParaRPr lang="pl-PL" sz="2100" b="1" dirty="0"/>
          </a:p>
          <a:p>
            <a:pPr lvl="0"/>
            <a:endParaRPr lang="pl-PL" sz="2000" b="1" dirty="0">
              <a:solidFill>
                <a:srgbClr val="4C9600"/>
              </a:solidFill>
            </a:endParaRPr>
          </a:p>
        </p:txBody>
      </p:sp>
      <p:sp>
        <p:nvSpPr>
          <p:cNvPr id="15" name="Prostokąt 14">
            <a:extLst>
              <a:ext uri="{FF2B5EF4-FFF2-40B4-BE49-F238E27FC236}">
                <a16:creationId xmlns:a16="http://schemas.microsoft.com/office/drawing/2014/main" id="{302AA398-C5D2-46FE-BB72-53FAED1371EF}"/>
              </a:ext>
            </a:extLst>
          </p:cNvPr>
          <p:cNvSpPr/>
          <p:nvPr/>
        </p:nvSpPr>
        <p:spPr>
          <a:xfrm>
            <a:off x="120273" y="6449740"/>
            <a:ext cx="260158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200" dirty="0">
                <a:solidFill>
                  <a:schemeClr val="bg1"/>
                </a:solidFill>
              </a:rPr>
              <a:t>fot. M. Baranowski/ UM w Gliwicach</a:t>
            </a:r>
          </a:p>
        </p:txBody>
      </p:sp>
      <p:pic>
        <p:nvPicPr>
          <p:cNvPr id="16" name="Grafika 15">
            <a:extLst>
              <a:ext uri="{FF2B5EF4-FFF2-40B4-BE49-F238E27FC236}">
                <a16:creationId xmlns:a16="http://schemas.microsoft.com/office/drawing/2014/main" id="{BE302C25-149D-49DA-8A3C-39390A2147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848788" y="150647"/>
            <a:ext cx="1512000" cy="1512000"/>
          </a:xfrm>
          <a:prstGeom prst="rect">
            <a:avLst/>
          </a:prstGeom>
        </p:spPr>
      </p:pic>
      <p:sp>
        <p:nvSpPr>
          <p:cNvPr id="13" name="Prostokąt 12">
            <a:extLst>
              <a:ext uri="{FF2B5EF4-FFF2-40B4-BE49-F238E27FC236}">
                <a16:creationId xmlns:a16="http://schemas.microsoft.com/office/drawing/2014/main" id="{4AABCDEF-3D42-4F75-A513-D9626A562668}"/>
              </a:ext>
            </a:extLst>
          </p:cNvPr>
          <p:cNvSpPr/>
          <p:nvPr/>
        </p:nvSpPr>
        <p:spPr>
          <a:xfrm>
            <a:off x="9863642" y="6172741"/>
            <a:ext cx="161672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200" dirty="0">
                <a:solidFill>
                  <a:schemeClr val="bg1"/>
                </a:solidFill>
              </a:rPr>
              <a:t>f</a:t>
            </a:r>
            <a:r>
              <a:rPr lang="en-US" sz="1200" dirty="0" err="1">
                <a:solidFill>
                  <a:schemeClr val="bg1"/>
                </a:solidFill>
              </a:rPr>
              <a:t>ot</a:t>
            </a:r>
            <a:r>
              <a:rPr lang="en-US" sz="1200" dirty="0">
                <a:solidFill>
                  <a:schemeClr val="bg1"/>
                </a:solidFill>
              </a:rPr>
              <a:t>. </a:t>
            </a:r>
            <a:r>
              <a:rPr lang="pl-PL" sz="1200" dirty="0">
                <a:solidFill>
                  <a:schemeClr val="bg1"/>
                </a:solidFill>
              </a:rPr>
              <a:t>M. Buksa</a:t>
            </a:r>
          </a:p>
        </p:txBody>
      </p:sp>
    </p:spTree>
    <p:extLst>
      <p:ext uri="{BB962C8B-B14F-4D97-AF65-F5344CB8AC3E}">
        <p14:creationId xmlns:p14="http://schemas.microsoft.com/office/powerpoint/2010/main" val="336998007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BB1E2FD8-83B0-404A-9272-35AC18F19D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1255" y="981469"/>
            <a:ext cx="7624845" cy="5899209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1F44409F-C69F-4C82-B75F-B94479DA742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49"/>
          <a:stretch/>
        </p:blipFill>
        <p:spPr>
          <a:xfrm>
            <a:off x="0" y="-40173"/>
            <a:ext cx="12192000" cy="6898174"/>
          </a:xfrm>
          <a:prstGeom prst="rect">
            <a:avLst/>
          </a:prstGeom>
        </p:spPr>
      </p:pic>
      <p:sp>
        <p:nvSpPr>
          <p:cNvPr id="8" name="Prostokąt 7">
            <a:extLst>
              <a:ext uri="{FF2B5EF4-FFF2-40B4-BE49-F238E27FC236}">
                <a16:creationId xmlns:a16="http://schemas.microsoft.com/office/drawing/2014/main" id="{31C7A7FE-847E-499D-8FD5-B47AC98D7A40}"/>
              </a:ext>
            </a:extLst>
          </p:cNvPr>
          <p:cNvSpPr/>
          <p:nvPr/>
        </p:nvSpPr>
        <p:spPr>
          <a:xfrm>
            <a:off x="7360025" y="495089"/>
            <a:ext cx="3818963" cy="835873"/>
          </a:xfrm>
          <a:prstGeom prst="rect">
            <a:avLst/>
          </a:prstGeom>
          <a:solidFill>
            <a:srgbClr val="4C9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20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51A2B669-71B5-42F3-918F-8E108CBAC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9197" y="852656"/>
            <a:ext cx="4558405" cy="640570"/>
          </a:xfrm>
        </p:spPr>
        <p:txBody>
          <a:bodyPr>
            <a:noAutofit/>
          </a:bodyPr>
          <a:lstStyle/>
          <a:p>
            <a:r>
              <a:rPr lang="pl-PL" sz="3400" b="1" dirty="0">
                <a:solidFill>
                  <a:schemeClr val="bg1"/>
                </a:solidFill>
                <a:latin typeface="+mn-lt"/>
              </a:rPr>
              <a:t>Sukces </a:t>
            </a:r>
            <a:r>
              <a:rPr lang="pl-PL" sz="3400" b="1" dirty="0" err="1">
                <a:solidFill>
                  <a:schemeClr val="bg1"/>
                </a:solidFill>
                <a:latin typeface="+mn-lt"/>
              </a:rPr>
              <a:t>futsalistów</a:t>
            </a:r>
            <a:br>
              <a:rPr lang="pl-PL" sz="3400" b="1" dirty="0">
                <a:latin typeface="+mn-lt"/>
              </a:rPr>
            </a:br>
            <a:endParaRPr lang="pl-PL" sz="3400" b="1" dirty="0">
              <a:solidFill>
                <a:srgbClr val="134191"/>
              </a:solidFill>
              <a:latin typeface="+mn-lt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AFF0E48-DB8B-42DB-B852-8FB7D9B29A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16033" y="1714323"/>
            <a:ext cx="4679727" cy="4291021"/>
          </a:xfrm>
        </p:spPr>
        <p:txBody>
          <a:bodyPr>
            <a:normAutofit/>
          </a:bodyPr>
          <a:lstStyle/>
          <a:p>
            <a:r>
              <a:rPr lang="pl-PL" sz="2100" dirty="0"/>
              <a:t>Po raz pierwszy w historii nasz tegoroczny Mistrz Polski – </a:t>
            </a:r>
            <a:r>
              <a:rPr lang="pl-PL" sz="2100" b="1" dirty="0">
                <a:solidFill>
                  <a:srgbClr val="4C9600"/>
                </a:solidFill>
              </a:rPr>
              <a:t>Piast Gliwice </a:t>
            </a:r>
            <a:r>
              <a:rPr lang="pl-PL" sz="2100" b="1" dirty="0" err="1">
                <a:solidFill>
                  <a:srgbClr val="4C9600"/>
                </a:solidFill>
              </a:rPr>
              <a:t>Futsal</a:t>
            </a:r>
            <a:r>
              <a:rPr lang="pl-PL" sz="2100" b="1" dirty="0">
                <a:solidFill>
                  <a:srgbClr val="4C9600"/>
                </a:solidFill>
              </a:rPr>
              <a:t> – wywalczył Superpuchar Polski</a:t>
            </a:r>
            <a:r>
              <a:rPr lang="pl-PL" sz="2100" dirty="0"/>
              <a:t>.</a:t>
            </a:r>
          </a:p>
          <a:p>
            <a:r>
              <a:rPr lang="pl-PL" sz="2100" dirty="0"/>
              <a:t>Niebiesko-Czerwoni pokonali w Świeciu 3-1 zdobywcę Pucharu Polski – Rekord Bielsko-Biała. </a:t>
            </a:r>
          </a:p>
          <a:p>
            <a:r>
              <a:rPr lang="pl-PL" sz="2100" dirty="0"/>
              <a:t>Zawodnikom, trenerom oraz całemu sztabowi szkoleniowemu raz jeszcze serdecznie gratuluję sukcesu. </a:t>
            </a:r>
          </a:p>
          <a:p>
            <a:pPr lvl="0"/>
            <a:endParaRPr lang="pl-PL" dirty="0"/>
          </a:p>
        </p:txBody>
      </p:sp>
      <p:pic>
        <p:nvPicPr>
          <p:cNvPr id="10" name="Grafika 9">
            <a:extLst>
              <a:ext uri="{FF2B5EF4-FFF2-40B4-BE49-F238E27FC236}">
                <a16:creationId xmlns:a16="http://schemas.microsoft.com/office/drawing/2014/main" id="{D4490B65-5AEA-480E-9743-EBA5077158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391467" y="234029"/>
            <a:ext cx="1340700" cy="1265545"/>
          </a:xfrm>
          <a:prstGeom prst="rect">
            <a:avLst/>
          </a:prstGeom>
        </p:spPr>
      </p:pic>
      <p:sp>
        <p:nvSpPr>
          <p:cNvPr id="11" name="Prostokąt 10">
            <a:extLst>
              <a:ext uri="{FF2B5EF4-FFF2-40B4-BE49-F238E27FC236}">
                <a16:creationId xmlns:a16="http://schemas.microsoft.com/office/drawing/2014/main" id="{3C3D7782-AF20-4590-A7AE-420238CAB21B}"/>
              </a:ext>
            </a:extLst>
          </p:cNvPr>
          <p:cNvSpPr/>
          <p:nvPr/>
        </p:nvSpPr>
        <p:spPr>
          <a:xfrm>
            <a:off x="1548752" y="6458025"/>
            <a:ext cx="298632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200" dirty="0">
                <a:solidFill>
                  <a:schemeClr val="bg1"/>
                </a:solidFill>
              </a:rPr>
              <a:t>f</a:t>
            </a:r>
            <a:r>
              <a:rPr lang="en-US" sz="1200" dirty="0" err="1">
                <a:solidFill>
                  <a:schemeClr val="bg1"/>
                </a:solidFill>
              </a:rPr>
              <a:t>ot</a:t>
            </a:r>
            <a:r>
              <a:rPr lang="en-US" sz="1200" dirty="0">
                <a:solidFill>
                  <a:schemeClr val="bg1"/>
                </a:solidFill>
              </a:rPr>
              <a:t>. </a:t>
            </a:r>
            <a:r>
              <a:rPr lang="pl-PL" sz="1200" dirty="0">
                <a:solidFill>
                  <a:schemeClr val="bg1"/>
                </a:solidFill>
              </a:rPr>
              <a:t>Piast Gliwice </a:t>
            </a:r>
            <a:r>
              <a:rPr lang="pl-PL" sz="1200" dirty="0" err="1">
                <a:solidFill>
                  <a:schemeClr val="bg1"/>
                </a:solidFill>
              </a:rPr>
              <a:t>Futsal</a:t>
            </a:r>
            <a:r>
              <a:rPr lang="pl-PL" sz="1200" dirty="0">
                <a:solidFill>
                  <a:schemeClr val="bg1"/>
                </a:solidFill>
              </a:rPr>
              <a:t>/Facebook</a:t>
            </a:r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id="{7FE8273D-9E08-42A3-86CB-389F38A10D7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914" y="327286"/>
            <a:ext cx="1340700" cy="363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9017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A8578F45-3EEC-4C80-AF32-858662E568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087" y="880861"/>
            <a:ext cx="8687440" cy="6020819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9B6B053F-9759-4BEF-808E-95BE8475E87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1" r="2072" b="1538"/>
          <a:stretch/>
        </p:blipFill>
        <p:spPr>
          <a:xfrm flipH="1">
            <a:off x="0" y="-9906"/>
            <a:ext cx="12192000" cy="6867906"/>
          </a:xfrm>
          <a:prstGeom prst="rect">
            <a:avLst/>
          </a:prstGeom>
        </p:spPr>
      </p:pic>
      <p:sp>
        <p:nvSpPr>
          <p:cNvPr id="10" name="Prostokąt 9">
            <a:extLst>
              <a:ext uri="{FF2B5EF4-FFF2-40B4-BE49-F238E27FC236}">
                <a16:creationId xmlns:a16="http://schemas.microsoft.com/office/drawing/2014/main" id="{A79AD3A4-8039-45B7-94D3-971FBD084759}"/>
              </a:ext>
            </a:extLst>
          </p:cNvPr>
          <p:cNvSpPr/>
          <p:nvPr/>
        </p:nvSpPr>
        <p:spPr>
          <a:xfrm>
            <a:off x="7784723" y="6288019"/>
            <a:ext cx="227742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200" dirty="0">
                <a:solidFill>
                  <a:schemeClr val="bg1"/>
                </a:solidFill>
              </a:rPr>
              <a:t>f</a:t>
            </a:r>
            <a:r>
              <a:rPr lang="en-US" sz="1200" dirty="0" err="1">
                <a:solidFill>
                  <a:schemeClr val="bg1"/>
                </a:solidFill>
              </a:rPr>
              <a:t>ot</a:t>
            </a:r>
            <a:r>
              <a:rPr lang="en-US" sz="1200" dirty="0">
                <a:solidFill>
                  <a:schemeClr val="bg1"/>
                </a:solidFill>
              </a:rPr>
              <a:t>. </a:t>
            </a:r>
            <a:r>
              <a:rPr lang="pl-PL" sz="1200" dirty="0">
                <a:solidFill>
                  <a:schemeClr val="bg1"/>
                </a:solidFill>
              </a:rPr>
              <a:t>D. Nita-Garbiec</a:t>
            </a:r>
            <a:r>
              <a:rPr lang="en-US" sz="1200" dirty="0">
                <a:solidFill>
                  <a:schemeClr val="bg1"/>
                </a:solidFill>
              </a:rPr>
              <a:t>/UM Gliwice</a:t>
            </a:r>
            <a:endParaRPr lang="pl-PL" sz="1200" dirty="0">
              <a:solidFill>
                <a:schemeClr val="bg1"/>
              </a:solidFill>
            </a:endParaRPr>
          </a:p>
        </p:txBody>
      </p:sp>
      <p:sp>
        <p:nvSpPr>
          <p:cNvPr id="15" name="Prostokąt 14">
            <a:extLst>
              <a:ext uri="{FF2B5EF4-FFF2-40B4-BE49-F238E27FC236}">
                <a16:creationId xmlns:a16="http://schemas.microsoft.com/office/drawing/2014/main" id="{01DC9D17-45A5-4247-AD16-2FAFD8010788}"/>
              </a:ext>
            </a:extLst>
          </p:cNvPr>
          <p:cNvSpPr/>
          <p:nvPr/>
        </p:nvSpPr>
        <p:spPr>
          <a:xfrm>
            <a:off x="603927" y="706128"/>
            <a:ext cx="4818658" cy="796052"/>
          </a:xfrm>
          <a:prstGeom prst="rect">
            <a:avLst/>
          </a:prstGeom>
          <a:solidFill>
            <a:srgbClr val="4C9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200" dirty="0"/>
          </a:p>
        </p:txBody>
      </p:sp>
      <p:sp>
        <p:nvSpPr>
          <p:cNvPr id="16" name="Prostokąt 15">
            <a:extLst>
              <a:ext uri="{FF2B5EF4-FFF2-40B4-BE49-F238E27FC236}">
                <a16:creationId xmlns:a16="http://schemas.microsoft.com/office/drawing/2014/main" id="{B92556E1-B80E-4102-970E-BBCD0549CD46}"/>
              </a:ext>
            </a:extLst>
          </p:cNvPr>
          <p:cNvSpPr/>
          <p:nvPr/>
        </p:nvSpPr>
        <p:spPr>
          <a:xfrm>
            <a:off x="997093" y="613423"/>
            <a:ext cx="4990010" cy="7960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l-PL" sz="3300" b="1" dirty="0">
                <a:solidFill>
                  <a:schemeClr val="bg1"/>
                </a:solidFill>
              </a:rPr>
              <a:t>Małżeńskie jubileusze  </a:t>
            </a:r>
          </a:p>
        </p:txBody>
      </p:sp>
      <p:sp>
        <p:nvSpPr>
          <p:cNvPr id="17" name="Symbol zastępczy zawartości 2">
            <a:extLst>
              <a:ext uri="{FF2B5EF4-FFF2-40B4-BE49-F238E27FC236}">
                <a16:creationId xmlns:a16="http://schemas.microsoft.com/office/drawing/2014/main" id="{4AAA5327-5150-484E-99DE-95270C4D4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4664" y="1644294"/>
            <a:ext cx="5190209" cy="5071592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pl-PL" sz="2600" dirty="0"/>
              <a:t>W gliwickim Ratuszu odbyły się wyjątkowe uroczystości. </a:t>
            </a:r>
          </a:p>
          <a:p>
            <a:pPr>
              <a:spcBef>
                <a:spcPts val="600"/>
              </a:spcBef>
            </a:pPr>
            <a:r>
              <a:rPr lang="pl-PL" sz="2600" dirty="0">
                <a:solidFill>
                  <a:srgbClr val="4C9600"/>
                </a:solidFill>
              </a:rPr>
              <a:t>70-lecie</a:t>
            </a:r>
            <a:r>
              <a:rPr lang="pl-PL" sz="2600" dirty="0"/>
              <a:t> i </a:t>
            </a:r>
            <a:r>
              <a:rPr lang="pl-PL" sz="2600" dirty="0">
                <a:solidFill>
                  <a:srgbClr val="4C9600"/>
                </a:solidFill>
              </a:rPr>
              <a:t>60-lecie</a:t>
            </a:r>
            <a:r>
              <a:rPr lang="pl-PL" sz="2600" dirty="0"/>
              <a:t> wspólnego życia świętowało 10 par. Miałam przyjemność uczestniczyć </a:t>
            </a:r>
            <a:br>
              <a:rPr lang="pl-PL" sz="2600" dirty="0"/>
            </a:br>
            <a:r>
              <a:rPr lang="pl-PL" sz="2600" dirty="0"/>
              <a:t>w uroczystości </a:t>
            </a:r>
            <a:r>
              <a:rPr lang="pl-PL" sz="2600" dirty="0">
                <a:solidFill>
                  <a:srgbClr val="4C9600"/>
                </a:solidFill>
              </a:rPr>
              <a:t>Kamiennych </a:t>
            </a:r>
            <a:br>
              <a:rPr lang="pl-PL" sz="2600" dirty="0">
                <a:solidFill>
                  <a:srgbClr val="4C9600"/>
                </a:solidFill>
              </a:rPr>
            </a:br>
            <a:r>
              <a:rPr lang="pl-PL" sz="2600" dirty="0">
                <a:solidFill>
                  <a:srgbClr val="4C9600"/>
                </a:solidFill>
              </a:rPr>
              <a:t>i Diamentowych Godów </a:t>
            </a:r>
            <a:r>
              <a:rPr lang="pl-PL" sz="2600" dirty="0"/>
              <a:t>i życzyć jubilatom wielu wspólnych lat życia w zdrowiu i radości z każdego dnia. </a:t>
            </a:r>
          </a:p>
          <a:p>
            <a:pPr>
              <a:spcBef>
                <a:spcPts val="600"/>
              </a:spcBef>
            </a:pPr>
            <a:r>
              <a:rPr lang="pl-PL" sz="2600" dirty="0"/>
              <a:t>Na początku września natomiast kolejne Złote Pary świętowały </a:t>
            </a:r>
            <a:r>
              <a:rPr lang="pl-PL" sz="2600" dirty="0">
                <a:solidFill>
                  <a:srgbClr val="4C9600"/>
                </a:solidFill>
              </a:rPr>
              <a:t>jubileusze 50-lecia </a:t>
            </a:r>
            <a:r>
              <a:rPr lang="pl-PL" sz="2600" dirty="0"/>
              <a:t>zawarcia związku małżeńskiego.</a:t>
            </a:r>
          </a:p>
        </p:txBody>
      </p:sp>
      <p:pic>
        <p:nvPicPr>
          <p:cNvPr id="18" name="Obraz 17">
            <a:extLst>
              <a:ext uri="{FF2B5EF4-FFF2-40B4-BE49-F238E27FC236}">
                <a16:creationId xmlns:a16="http://schemas.microsoft.com/office/drawing/2014/main" id="{59ADA681-98A6-4BFA-B0ED-B0679AB055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2605" y="102869"/>
            <a:ext cx="1269677" cy="1275611"/>
          </a:xfrm>
          <a:prstGeom prst="rect">
            <a:avLst/>
          </a:prstGeom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543E7B79-5727-4189-A9CA-9C9EAF46B5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54582" y="346433"/>
            <a:ext cx="1341236" cy="35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00942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A33D7387-BC61-4140-A140-8E59AF1604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3752" y="896982"/>
            <a:ext cx="8162554" cy="5961017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8A9811E9-38E9-40E5-999B-634C04E5FB9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1" r="2072" b="1538"/>
          <a:stretch/>
        </p:blipFill>
        <p:spPr>
          <a:xfrm flipH="1">
            <a:off x="111308" y="-1"/>
            <a:ext cx="12192000" cy="6858000"/>
          </a:xfrm>
          <a:prstGeom prst="rect">
            <a:avLst/>
          </a:prstGeom>
        </p:spPr>
      </p:pic>
      <p:sp>
        <p:nvSpPr>
          <p:cNvPr id="17" name="Prostokąt 16">
            <a:extLst>
              <a:ext uri="{FF2B5EF4-FFF2-40B4-BE49-F238E27FC236}">
                <a16:creationId xmlns:a16="http://schemas.microsoft.com/office/drawing/2014/main" id="{BBA6143C-670D-4567-9D80-B5D21D872C6F}"/>
              </a:ext>
            </a:extLst>
          </p:cNvPr>
          <p:cNvSpPr/>
          <p:nvPr/>
        </p:nvSpPr>
        <p:spPr>
          <a:xfrm>
            <a:off x="535108" y="567576"/>
            <a:ext cx="5099554" cy="867172"/>
          </a:xfrm>
          <a:prstGeom prst="rect">
            <a:avLst/>
          </a:prstGeom>
          <a:solidFill>
            <a:srgbClr val="4C9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200" dirty="0"/>
          </a:p>
        </p:txBody>
      </p:sp>
      <p:sp>
        <p:nvSpPr>
          <p:cNvPr id="18" name="Tytuł 1">
            <a:extLst>
              <a:ext uri="{FF2B5EF4-FFF2-40B4-BE49-F238E27FC236}">
                <a16:creationId xmlns:a16="http://schemas.microsoft.com/office/drawing/2014/main" id="{EEFC3BF8-615E-4B21-BAC6-66AA2F306D89}"/>
              </a:ext>
            </a:extLst>
          </p:cNvPr>
          <p:cNvSpPr txBox="1">
            <a:spLocks/>
          </p:cNvSpPr>
          <p:nvPr/>
        </p:nvSpPr>
        <p:spPr>
          <a:xfrm>
            <a:off x="327615" y="567576"/>
            <a:ext cx="5514540" cy="867172"/>
          </a:xfrm>
          <a:prstGeom prst="rect">
            <a:avLst/>
          </a:prstGeom>
        </p:spPr>
        <p:txBody>
          <a:bodyPr vert="horz" lIns="91440" tIns="3600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lnSpc>
                <a:spcPct val="100000"/>
              </a:lnSpc>
              <a:spcBef>
                <a:spcPts val="0"/>
              </a:spcBef>
            </a:pPr>
            <a:r>
              <a:rPr lang="pl-PL" sz="3200" b="1" dirty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Boks na światowym poziomie </a:t>
            </a:r>
          </a:p>
        </p:txBody>
      </p:sp>
      <p:pic>
        <p:nvPicPr>
          <p:cNvPr id="19" name="Obraz 18">
            <a:extLst>
              <a:ext uri="{FF2B5EF4-FFF2-40B4-BE49-F238E27FC236}">
                <a16:creationId xmlns:a16="http://schemas.microsoft.com/office/drawing/2014/main" id="{8AB166BF-7D46-4FA2-BAA4-8B2CC2368E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4621" y="323534"/>
            <a:ext cx="1340700" cy="363106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AFF0E48-DB8B-42DB-B852-8FB7D9B29A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5108" y="1798074"/>
            <a:ext cx="4658707" cy="4288339"/>
          </a:xfrm>
        </p:spPr>
        <p:txBody>
          <a:bodyPr>
            <a:noAutofit/>
          </a:bodyPr>
          <a:lstStyle/>
          <a:p>
            <a:r>
              <a:rPr lang="pl-PL" sz="2100" dirty="0"/>
              <a:t>Pot, łzy, radość i niesamowita siła towarzyszyły zawodniczkom podczas rozegranych w ośrodku JASNA 31 </a:t>
            </a:r>
            <a:r>
              <a:rPr lang="pl-PL" sz="2100" b="1" dirty="0">
                <a:solidFill>
                  <a:srgbClr val="4C9600"/>
                </a:solidFill>
              </a:rPr>
              <a:t>XX Międzynarodowych Mistrzostw Śląska Kobiet w Boksie – Gliwice 2025</a:t>
            </a:r>
            <a:r>
              <a:rPr lang="pl-PL" sz="2100" dirty="0"/>
              <a:t>.</a:t>
            </a:r>
          </a:p>
          <a:p>
            <a:r>
              <a:rPr lang="pl-PL" sz="2000" dirty="0"/>
              <a:t>Bokserskie rękawice skrzyżowały na ringu zawodniczki z ponad 20 krajów, </a:t>
            </a:r>
            <a:br>
              <a:rPr lang="pl-PL" sz="2000" dirty="0"/>
            </a:br>
            <a:r>
              <a:rPr lang="pl-PL" sz="2000" dirty="0"/>
              <a:t>a Polki wywalczyły 47 medali – w tym </a:t>
            </a:r>
            <a:br>
              <a:rPr lang="pl-PL" sz="2000" dirty="0"/>
            </a:br>
            <a:r>
              <a:rPr lang="pl-PL" sz="2000" dirty="0"/>
              <a:t>8 złotych, 14 srebrnych i 25 brązowych.</a:t>
            </a:r>
            <a:endParaRPr lang="pl-PL" sz="2100" dirty="0"/>
          </a:p>
          <a:p>
            <a:r>
              <a:rPr lang="pl-PL" sz="2100" dirty="0"/>
              <a:t>Organizatorem wydarzenia był </a:t>
            </a:r>
            <a:r>
              <a:rPr lang="pl-PL" sz="2100" b="1" dirty="0">
                <a:solidFill>
                  <a:srgbClr val="4C9600"/>
                </a:solidFill>
              </a:rPr>
              <a:t>Gliwicki Uczniowski Klub Sportowy </a:t>
            </a:r>
            <a:r>
              <a:rPr lang="pl-PL" sz="2100" b="1" dirty="0" err="1">
                <a:solidFill>
                  <a:srgbClr val="4C9600"/>
                </a:solidFill>
              </a:rPr>
              <a:t>Carbo</a:t>
            </a:r>
            <a:r>
              <a:rPr lang="pl-PL" sz="2100" dirty="0"/>
              <a:t>. </a:t>
            </a:r>
          </a:p>
          <a:p>
            <a:pPr lvl="0"/>
            <a:endParaRPr lang="pl-PL" sz="2100" b="1" dirty="0">
              <a:solidFill>
                <a:srgbClr val="4C9600"/>
              </a:solidFill>
            </a:endParaRPr>
          </a:p>
          <a:p>
            <a:pPr marL="0" lvl="0" indent="0">
              <a:buNone/>
            </a:pPr>
            <a:endParaRPr lang="pl-PL" sz="2000" b="1" dirty="0">
              <a:solidFill>
                <a:srgbClr val="4C9600"/>
              </a:solidFill>
            </a:endParaRPr>
          </a:p>
        </p:txBody>
      </p:sp>
      <p:sp>
        <p:nvSpPr>
          <p:cNvPr id="15" name="Prostokąt 14">
            <a:extLst>
              <a:ext uri="{FF2B5EF4-FFF2-40B4-BE49-F238E27FC236}">
                <a16:creationId xmlns:a16="http://schemas.microsoft.com/office/drawing/2014/main" id="{302AA398-C5D2-46FE-BB72-53FAED1371EF}"/>
              </a:ext>
            </a:extLst>
          </p:cNvPr>
          <p:cNvSpPr/>
          <p:nvPr/>
        </p:nvSpPr>
        <p:spPr>
          <a:xfrm>
            <a:off x="120273" y="6449740"/>
            <a:ext cx="260158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200" dirty="0">
                <a:solidFill>
                  <a:schemeClr val="bg1"/>
                </a:solidFill>
              </a:rPr>
              <a:t>fot. M. Baranowski/ UM w Gliwicach</a:t>
            </a:r>
          </a:p>
        </p:txBody>
      </p:sp>
      <p:pic>
        <p:nvPicPr>
          <p:cNvPr id="16" name="Grafika 15">
            <a:extLst>
              <a:ext uri="{FF2B5EF4-FFF2-40B4-BE49-F238E27FC236}">
                <a16:creationId xmlns:a16="http://schemas.microsoft.com/office/drawing/2014/main" id="{BE302C25-149D-49DA-8A3C-39390A2147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424599" y="444136"/>
            <a:ext cx="1071153" cy="1144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42407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3EC9566C-BCF3-4357-AE1A-CEA7DBDD61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0189" y="1029916"/>
            <a:ext cx="7526544" cy="5840379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1D8DBCC7-E651-44B5-A6A6-CBD7437FFF4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49"/>
          <a:stretch/>
        </p:blipFill>
        <p:spPr>
          <a:xfrm>
            <a:off x="-1" y="26889"/>
            <a:ext cx="12192001" cy="6814902"/>
          </a:xfrm>
          <a:prstGeom prst="rect">
            <a:avLst/>
          </a:prstGeom>
        </p:spPr>
      </p:pic>
      <p:sp>
        <p:nvSpPr>
          <p:cNvPr id="8" name="Prostokąt 7">
            <a:extLst>
              <a:ext uri="{FF2B5EF4-FFF2-40B4-BE49-F238E27FC236}">
                <a16:creationId xmlns:a16="http://schemas.microsoft.com/office/drawing/2014/main" id="{31C7A7FE-847E-499D-8FD5-B47AC98D7A40}"/>
              </a:ext>
            </a:extLst>
          </p:cNvPr>
          <p:cNvSpPr/>
          <p:nvPr/>
        </p:nvSpPr>
        <p:spPr>
          <a:xfrm>
            <a:off x="7338060" y="574447"/>
            <a:ext cx="4307092" cy="958143"/>
          </a:xfrm>
          <a:prstGeom prst="rect">
            <a:avLst/>
          </a:prstGeom>
          <a:solidFill>
            <a:srgbClr val="4C9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200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51A2B669-71B5-42F3-918F-8E108CBAC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38060" y="626559"/>
            <a:ext cx="4189753" cy="806714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pl-PL" sz="3200" b="1" dirty="0">
                <a:solidFill>
                  <a:schemeClr val="bg1"/>
                </a:solidFill>
                <a:latin typeface="+mn-lt"/>
              </a:rPr>
              <a:t> Finał urodzin Piasta</a:t>
            </a:r>
            <a:endParaRPr lang="pl-PL" sz="3200" b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AFF0E48-DB8B-42DB-B852-8FB7D9B29A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86747" y="1839286"/>
            <a:ext cx="4558405" cy="4348198"/>
          </a:xfrm>
        </p:spPr>
        <p:txBody>
          <a:bodyPr>
            <a:normAutofit/>
          </a:bodyPr>
          <a:lstStyle/>
          <a:p>
            <a:r>
              <a:rPr lang="pl-PL" sz="2200" dirty="0"/>
              <a:t>Za nami </a:t>
            </a:r>
            <a:r>
              <a:rPr lang="pl-PL" sz="2200" b="1" dirty="0">
                <a:solidFill>
                  <a:srgbClr val="4C9600"/>
                </a:solidFill>
              </a:rPr>
              <a:t>finał</a:t>
            </a:r>
            <a:r>
              <a:rPr lang="pl-PL" sz="2200" dirty="0"/>
              <a:t> </a:t>
            </a:r>
            <a:r>
              <a:rPr lang="pl-PL" sz="2200" b="1" dirty="0">
                <a:solidFill>
                  <a:srgbClr val="4C9600"/>
                </a:solidFill>
              </a:rPr>
              <a:t>obchodów jubileuszu 80-lecia Piasta Gliwice. </a:t>
            </a:r>
            <a:r>
              <a:rPr lang="pl-PL" sz="2200" dirty="0"/>
              <a:t>Przez cały dzień na kibiców odwiedzających stadion czekała </a:t>
            </a:r>
            <a:r>
              <a:rPr lang="pl-PL" sz="2200" b="1" dirty="0">
                <a:solidFill>
                  <a:srgbClr val="4C9600"/>
                </a:solidFill>
              </a:rPr>
              <a:t>Strefa80</a:t>
            </a:r>
            <a:r>
              <a:rPr lang="pl-PL" sz="2200" dirty="0"/>
              <a:t>, a w niej gry, zabawy, pokazy, konkursy, koncerty, spotkania z legendami Piasta i wiele innych atrakcji. </a:t>
            </a:r>
          </a:p>
          <a:p>
            <a:r>
              <a:rPr lang="pl-PL" sz="2200" dirty="0"/>
              <a:t>Obchody zakończyło spotkanie 8. kolejki PKO Bank Polski Ekstraklasy, podczas którego Piast Gliwice podjął u siebie Jagiellonię Białystok </a:t>
            </a:r>
            <a:br>
              <a:rPr lang="pl-PL" sz="2200" dirty="0"/>
            </a:br>
            <a:r>
              <a:rPr lang="pl-PL" sz="2200" dirty="0"/>
              <a:t>i zremisował 1:1. </a:t>
            </a:r>
          </a:p>
          <a:p>
            <a:pPr marL="0" lvl="0" indent="0">
              <a:buNone/>
            </a:pPr>
            <a:endParaRPr lang="pl-PL" dirty="0"/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220" y="392894"/>
            <a:ext cx="1340700" cy="363106"/>
          </a:xfrm>
          <a:prstGeom prst="rect">
            <a:avLst/>
          </a:prstGeom>
        </p:spPr>
      </p:pic>
      <p:pic>
        <p:nvPicPr>
          <p:cNvPr id="10" name="Grafika 9">
            <a:extLst>
              <a:ext uri="{FF2B5EF4-FFF2-40B4-BE49-F238E27FC236}">
                <a16:creationId xmlns:a16="http://schemas.microsoft.com/office/drawing/2014/main" id="{D4490B65-5AEA-480E-9743-EBA5077158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545276" y="125283"/>
            <a:ext cx="1512000" cy="1512000"/>
          </a:xfrm>
          <a:prstGeom prst="rect">
            <a:avLst/>
          </a:prstGeom>
        </p:spPr>
      </p:pic>
      <p:sp>
        <p:nvSpPr>
          <p:cNvPr id="11" name="Prostokąt 10">
            <a:extLst>
              <a:ext uri="{FF2B5EF4-FFF2-40B4-BE49-F238E27FC236}">
                <a16:creationId xmlns:a16="http://schemas.microsoft.com/office/drawing/2014/main" id="{3C3D7782-AF20-4590-A7AE-420238CAB21B}"/>
              </a:ext>
            </a:extLst>
          </p:cNvPr>
          <p:cNvSpPr/>
          <p:nvPr/>
        </p:nvSpPr>
        <p:spPr>
          <a:xfrm>
            <a:off x="2297430" y="6372798"/>
            <a:ext cx="236337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200" dirty="0">
                <a:solidFill>
                  <a:schemeClr val="bg1"/>
                </a:solidFill>
              </a:rPr>
              <a:t>f</a:t>
            </a:r>
            <a:r>
              <a:rPr lang="en-US" sz="1200" dirty="0" err="1">
                <a:solidFill>
                  <a:schemeClr val="bg1"/>
                </a:solidFill>
              </a:rPr>
              <a:t>ot</a:t>
            </a:r>
            <a:r>
              <a:rPr lang="en-US" sz="1200" dirty="0">
                <a:solidFill>
                  <a:schemeClr val="bg1"/>
                </a:solidFill>
              </a:rPr>
              <a:t>.</a:t>
            </a:r>
            <a:r>
              <a:rPr lang="pl-PL" sz="1200" dirty="0">
                <a:solidFill>
                  <a:schemeClr val="bg1"/>
                </a:solidFill>
              </a:rPr>
              <a:t> M. Buksa/UM Gliwice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endParaRPr lang="pl-PL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996772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6BC6019A-2719-4F70-8652-FFB480A79C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3675" y="1033371"/>
            <a:ext cx="8444795" cy="5893745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3C106C97-6C08-47A4-8A22-2BEF0CB87FF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4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Prostokąt 11">
            <a:extLst>
              <a:ext uri="{FF2B5EF4-FFF2-40B4-BE49-F238E27FC236}">
                <a16:creationId xmlns:a16="http://schemas.microsoft.com/office/drawing/2014/main" id="{31C7A7FE-847E-499D-8FD5-B47AC98D7A40}"/>
              </a:ext>
            </a:extLst>
          </p:cNvPr>
          <p:cNvSpPr/>
          <p:nvPr/>
        </p:nvSpPr>
        <p:spPr>
          <a:xfrm>
            <a:off x="6804212" y="835392"/>
            <a:ext cx="4805082" cy="810275"/>
          </a:xfrm>
          <a:prstGeom prst="rect">
            <a:avLst/>
          </a:prstGeom>
          <a:solidFill>
            <a:srgbClr val="4C9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20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C0CB655-378E-44C1-83D2-6F7DABDD1F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75074" y="2096677"/>
            <a:ext cx="4722495" cy="3727952"/>
          </a:xfrm>
        </p:spPr>
        <p:txBody>
          <a:bodyPr>
            <a:normAutofit/>
          </a:bodyPr>
          <a:lstStyle/>
          <a:p>
            <a:r>
              <a:rPr lang="pl-PL" sz="2100" b="1" dirty="0">
                <a:solidFill>
                  <a:srgbClr val="4C9600"/>
                </a:solidFill>
              </a:rPr>
              <a:t>81 gliwickich </a:t>
            </a:r>
            <a:r>
              <a:rPr lang="pl-PL" sz="2100" dirty="0"/>
              <a:t>nauczycieli z 36 gliwickich szkół uzyskało awans na stopień nauczyciela mianowanego. </a:t>
            </a:r>
          </a:p>
          <a:p>
            <a:r>
              <a:rPr lang="pl-PL" sz="2100" dirty="0"/>
              <a:t>Ich ślubowanie odebrał mój zastępca Łukasz Gorczyński. </a:t>
            </a:r>
          </a:p>
          <a:p>
            <a:r>
              <a:rPr lang="pl-PL" sz="2100" dirty="0"/>
              <a:t>Podczas uroczystości nauczyciele otrzymali </a:t>
            </a:r>
            <a:r>
              <a:rPr lang="pl-PL" sz="2100" b="1" dirty="0">
                <a:solidFill>
                  <a:srgbClr val="4C9600"/>
                </a:solidFill>
              </a:rPr>
              <a:t>akty nadania awansu zawodowego</a:t>
            </a:r>
            <a:r>
              <a:rPr lang="pl-PL" sz="2100" dirty="0"/>
              <a:t>, będące potwierdzeniem kwalifikacji i nagrodą za ciężką pracę.</a:t>
            </a:r>
          </a:p>
          <a:p>
            <a:endParaRPr lang="pl-PL" sz="2000" dirty="0"/>
          </a:p>
        </p:txBody>
      </p:sp>
      <p:sp>
        <p:nvSpPr>
          <p:cNvPr id="8" name="Tytuł 1">
            <a:extLst>
              <a:ext uri="{FF2B5EF4-FFF2-40B4-BE49-F238E27FC236}">
                <a16:creationId xmlns:a16="http://schemas.microsoft.com/office/drawing/2014/main" id="{51A2B669-71B5-42F3-918F-8E108CBAC0A1}"/>
              </a:ext>
            </a:extLst>
          </p:cNvPr>
          <p:cNvSpPr txBox="1">
            <a:spLocks/>
          </p:cNvSpPr>
          <p:nvPr/>
        </p:nvSpPr>
        <p:spPr>
          <a:xfrm>
            <a:off x="6970395" y="1033371"/>
            <a:ext cx="4627174" cy="3124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pl-PL" sz="3400" b="1" dirty="0">
                <a:solidFill>
                  <a:schemeClr val="bg1"/>
                </a:solidFill>
                <a:latin typeface="+mn-lt"/>
              </a:rPr>
              <a:t>  Nauczyciele ślubowali</a:t>
            </a:r>
          </a:p>
        </p:txBody>
      </p:sp>
      <p:pic>
        <p:nvPicPr>
          <p:cNvPr id="16" name="Grafika 9">
            <a:extLst>
              <a:ext uri="{FF2B5EF4-FFF2-40B4-BE49-F238E27FC236}">
                <a16:creationId xmlns:a16="http://schemas.microsoft.com/office/drawing/2014/main" id="{59F3588F-0F39-4C87-85DB-43EE72A0D1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508249" y="133668"/>
            <a:ext cx="1512000" cy="1512000"/>
          </a:xfrm>
          <a:prstGeom prst="rect">
            <a:avLst/>
          </a:prstGeom>
        </p:spPr>
      </p:pic>
      <p:sp>
        <p:nvSpPr>
          <p:cNvPr id="10" name="pole tekstowe 9"/>
          <p:cNvSpPr txBox="1"/>
          <p:nvPr/>
        </p:nvSpPr>
        <p:spPr>
          <a:xfrm>
            <a:off x="7014025" y="6318752"/>
            <a:ext cx="40293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>
                <a:solidFill>
                  <a:schemeClr val="bg1"/>
                </a:solidFill>
              </a:rPr>
              <a:t>fot. M. Baranowski/ UM w Gliwicach</a:t>
            </a:r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1B2BDF1B-CAFF-4951-A8E7-D59F4AB9BB0A}"/>
              </a:ext>
            </a:extLst>
          </p:cNvPr>
          <p:cNvSpPr/>
          <p:nvPr/>
        </p:nvSpPr>
        <p:spPr>
          <a:xfrm>
            <a:off x="1914512" y="6372239"/>
            <a:ext cx="220124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200" dirty="0">
                <a:solidFill>
                  <a:schemeClr val="bg1"/>
                </a:solidFill>
              </a:rPr>
              <a:t>fot. S. </a:t>
            </a:r>
            <a:r>
              <a:rPr lang="pl-PL" sz="1200" dirty="0" err="1">
                <a:solidFill>
                  <a:schemeClr val="bg1"/>
                </a:solidFill>
              </a:rPr>
              <a:t>Michałuszek</a:t>
            </a:r>
            <a:r>
              <a:rPr lang="pl-PL" sz="1200" dirty="0">
                <a:solidFill>
                  <a:schemeClr val="bg1"/>
                </a:solidFill>
              </a:rPr>
              <a:t>/UM Gliwice</a:t>
            </a:r>
            <a:endParaRPr lang="pl-PL" sz="1000" dirty="0">
              <a:solidFill>
                <a:schemeClr val="bg1"/>
              </a:solidFill>
            </a:endParaRPr>
          </a:p>
        </p:txBody>
      </p:sp>
      <p:pic>
        <p:nvPicPr>
          <p:cNvPr id="14" name="Obraz 13">
            <a:extLst>
              <a:ext uri="{FF2B5EF4-FFF2-40B4-BE49-F238E27FC236}">
                <a16:creationId xmlns:a16="http://schemas.microsoft.com/office/drawing/2014/main" id="{FDA0760F-179C-4A18-8FAC-DF90740B811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220" y="392894"/>
            <a:ext cx="1340700" cy="363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34628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E37AE8A5-6CD5-4F99-B90D-A7204B3232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6313" y="838266"/>
            <a:ext cx="7562252" cy="6019734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EC4A5F1D-C558-413F-8C7E-593DB791D2E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1" r="2072" b="1538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AFF0E48-DB8B-42DB-B852-8FB7D9B29A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4677" y="1811588"/>
            <a:ext cx="4210971" cy="4113365"/>
          </a:xfrm>
        </p:spPr>
        <p:txBody>
          <a:bodyPr>
            <a:normAutofit/>
          </a:bodyPr>
          <a:lstStyle/>
          <a:p>
            <a:r>
              <a:rPr lang="pl-PL" sz="2200" dirty="0"/>
              <a:t>Pierwszy dzwonek zabrzmiał dla </a:t>
            </a:r>
            <a:r>
              <a:rPr lang="pl-PL" sz="2200" b="1" dirty="0">
                <a:solidFill>
                  <a:srgbClr val="4C9600"/>
                </a:solidFill>
              </a:rPr>
              <a:t>26,5 tys. gliwickich uczniów </a:t>
            </a:r>
            <a:br>
              <a:rPr lang="pl-PL" sz="2200" b="1" dirty="0">
                <a:solidFill>
                  <a:srgbClr val="4C9600"/>
                </a:solidFill>
              </a:rPr>
            </a:br>
            <a:r>
              <a:rPr lang="pl-PL" sz="2200" b="1" dirty="0">
                <a:solidFill>
                  <a:srgbClr val="4C9600"/>
                </a:solidFill>
              </a:rPr>
              <a:t>i przedszkolaków</a:t>
            </a:r>
            <a:r>
              <a:rPr lang="pl-PL" sz="2200" dirty="0"/>
              <a:t>, w tym 3,6 tys. pierwszoklasistów. </a:t>
            </a:r>
          </a:p>
          <a:p>
            <a:r>
              <a:rPr lang="pl-PL" sz="2200" dirty="0"/>
              <a:t>Uroczysta inauguracja roku szkolnego 2025/2026 odbyła się w </a:t>
            </a:r>
            <a:r>
              <a:rPr lang="pl-PL" sz="2200" b="1" dirty="0">
                <a:solidFill>
                  <a:srgbClr val="4C9600"/>
                </a:solidFill>
              </a:rPr>
              <a:t>Zespole Szkół Łączności </a:t>
            </a:r>
            <a:r>
              <a:rPr lang="pl-PL" sz="2200" dirty="0"/>
              <a:t>przy ul. Warszawskiej. </a:t>
            </a:r>
          </a:p>
          <a:p>
            <a:r>
              <a:rPr lang="pl-PL" sz="2200" dirty="0"/>
              <a:t>Miałam przyjemność uczestniczyć w tym wydarzeniu razem z moim zastępcą Łukaszem Gorczyńskim. </a:t>
            </a:r>
          </a:p>
          <a:p>
            <a:endParaRPr lang="pl-PL" sz="1600" dirty="0"/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AC362496-9A91-46D7-AB8B-AE1F4B8EF870}"/>
              </a:ext>
            </a:extLst>
          </p:cNvPr>
          <p:cNvSpPr/>
          <p:nvPr/>
        </p:nvSpPr>
        <p:spPr>
          <a:xfrm>
            <a:off x="8393941" y="6400511"/>
            <a:ext cx="249106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200" dirty="0">
                <a:solidFill>
                  <a:schemeClr val="bg1"/>
                </a:solidFill>
              </a:rPr>
              <a:t>fot. D. Nita-Garbiec/UM w Gliwicach</a:t>
            </a:r>
            <a:endParaRPr lang="pl-PL" sz="1000" dirty="0">
              <a:solidFill>
                <a:schemeClr val="bg1"/>
              </a:solidFill>
            </a:endParaRPr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669503D0-F9FD-4B72-B5A5-729BAC190954}"/>
              </a:ext>
            </a:extLst>
          </p:cNvPr>
          <p:cNvSpPr/>
          <p:nvPr/>
        </p:nvSpPr>
        <p:spPr>
          <a:xfrm>
            <a:off x="737547" y="720017"/>
            <a:ext cx="3828233" cy="787488"/>
          </a:xfrm>
          <a:prstGeom prst="rect">
            <a:avLst/>
          </a:prstGeom>
          <a:solidFill>
            <a:srgbClr val="4C9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200"/>
          </a:p>
        </p:txBody>
      </p:sp>
      <p:sp>
        <p:nvSpPr>
          <p:cNvPr id="11" name="Tytuł 1">
            <a:extLst>
              <a:ext uri="{FF2B5EF4-FFF2-40B4-BE49-F238E27FC236}">
                <a16:creationId xmlns:a16="http://schemas.microsoft.com/office/drawing/2014/main" id="{00F09E40-DE95-4107-9F42-E6EA6368DDD7}"/>
              </a:ext>
            </a:extLst>
          </p:cNvPr>
          <p:cNvSpPr txBox="1">
            <a:spLocks/>
          </p:cNvSpPr>
          <p:nvPr/>
        </p:nvSpPr>
        <p:spPr>
          <a:xfrm>
            <a:off x="1195422" y="742739"/>
            <a:ext cx="3546908" cy="5355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pl-PL" sz="3200" b="1" dirty="0">
                <a:solidFill>
                  <a:schemeClr val="bg1"/>
                </a:solidFill>
                <a:latin typeface="+mn-lt"/>
              </a:rPr>
              <a:t>Nowy rok szkolny</a:t>
            </a:r>
          </a:p>
        </p:txBody>
      </p:sp>
      <p:pic>
        <p:nvPicPr>
          <p:cNvPr id="6" name="Grafika 5">
            <a:extLst>
              <a:ext uri="{FF2B5EF4-FFF2-40B4-BE49-F238E27FC236}">
                <a16:creationId xmlns:a16="http://schemas.microsoft.com/office/drawing/2014/main" id="{CB28D97B-9134-4FB9-BBB9-F2DC04CE46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800165" y="122542"/>
            <a:ext cx="1512000" cy="1512000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96CA0660-4706-4793-BFF1-2537600EA25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1895" y="318989"/>
            <a:ext cx="1340700" cy="363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30633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3EDF79CA-E07A-4E55-8145-81DE06D8B2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9110" y="879567"/>
            <a:ext cx="7351109" cy="5978433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BE4CF148-3BFF-4EB6-A364-76C12A19A54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1" r="2072" b="1538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Prostokąt 14">
            <a:extLst>
              <a:ext uri="{FF2B5EF4-FFF2-40B4-BE49-F238E27FC236}">
                <a16:creationId xmlns:a16="http://schemas.microsoft.com/office/drawing/2014/main" id="{7675C75E-E90C-489F-8598-676E34C3D1CA}"/>
              </a:ext>
            </a:extLst>
          </p:cNvPr>
          <p:cNvSpPr/>
          <p:nvPr/>
        </p:nvSpPr>
        <p:spPr>
          <a:xfrm>
            <a:off x="560069" y="681140"/>
            <a:ext cx="4937761" cy="977972"/>
          </a:xfrm>
          <a:prstGeom prst="rect">
            <a:avLst/>
          </a:prstGeom>
          <a:solidFill>
            <a:srgbClr val="4C9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0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AFF0E48-DB8B-42DB-B852-8FB7D9B29A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466" y="2081605"/>
            <a:ext cx="4807606" cy="3748375"/>
          </a:xfrm>
        </p:spPr>
        <p:txBody>
          <a:bodyPr>
            <a:noAutofit/>
          </a:bodyPr>
          <a:lstStyle/>
          <a:p>
            <a:r>
              <a:rPr lang="pl-PL" sz="2100" dirty="0"/>
              <a:t>15 sierpnia to </a:t>
            </a:r>
            <a:r>
              <a:rPr lang="pl-PL" sz="2100" b="1" dirty="0">
                <a:solidFill>
                  <a:srgbClr val="4C9600"/>
                </a:solidFill>
              </a:rPr>
              <a:t>Święto Wojska Polskiego </a:t>
            </a:r>
            <a:r>
              <a:rPr lang="pl-PL" sz="2100" dirty="0"/>
              <a:t>– dzień, podczas którego w sposób szczególny dziękujemy żołnierzom za ich służbę. </a:t>
            </a:r>
          </a:p>
          <a:p>
            <a:r>
              <a:rPr lang="pl-PL" sz="2100" dirty="0"/>
              <a:t>Gliwickie uroczystości odbyły się dzień wcześniej i uczestniczył w nich mój zastępca Jarosław Zięba. </a:t>
            </a:r>
          </a:p>
          <a:p>
            <a:r>
              <a:rPr lang="pl-PL" sz="2100" dirty="0"/>
              <a:t>Ich zwieńczeniem był </a:t>
            </a:r>
            <a:r>
              <a:rPr lang="pl-PL" sz="2100" b="1" dirty="0">
                <a:solidFill>
                  <a:srgbClr val="4C9600"/>
                </a:solidFill>
              </a:rPr>
              <a:t>uroczysty Apel Pamięci Oręża Polskiego</a:t>
            </a:r>
            <a:r>
              <a:rPr lang="pl-PL" sz="2100" dirty="0"/>
              <a:t>, tradycyjnie już zorganizowany na placu Marszałka Józefa Piłsudskiego. </a:t>
            </a:r>
          </a:p>
          <a:p>
            <a:pPr marL="0" indent="0">
              <a:buNone/>
            </a:pPr>
            <a:endParaRPr lang="pl-PL" sz="2200" b="1" dirty="0">
              <a:solidFill>
                <a:srgbClr val="134191"/>
              </a:solidFill>
            </a:endParaRPr>
          </a:p>
        </p:txBody>
      </p:sp>
      <p:sp>
        <p:nvSpPr>
          <p:cNvPr id="11" name="Tytuł 1">
            <a:extLst>
              <a:ext uri="{FF2B5EF4-FFF2-40B4-BE49-F238E27FC236}">
                <a16:creationId xmlns:a16="http://schemas.microsoft.com/office/drawing/2014/main" id="{00F09E40-DE95-4107-9F42-E6EA6368DDD7}"/>
              </a:ext>
            </a:extLst>
          </p:cNvPr>
          <p:cNvSpPr txBox="1">
            <a:spLocks/>
          </p:cNvSpPr>
          <p:nvPr/>
        </p:nvSpPr>
        <p:spPr>
          <a:xfrm>
            <a:off x="831711" y="788254"/>
            <a:ext cx="4547361" cy="8708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pl-PL" sz="3200" b="1" dirty="0">
                <a:solidFill>
                  <a:schemeClr val="bg1"/>
                </a:solidFill>
                <a:latin typeface="+mn-lt"/>
              </a:rPr>
              <a:t>Święto Wojska Polskiego</a:t>
            </a:r>
          </a:p>
        </p:txBody>
      </p:sp>
      <p:pic>
        <p:nvPicPr>
          <p:cNvPr id="12" name="Grafika 11">
            <a:extLst>
              <a:ext uri="{FF2B5EF4-FFF2-40B4-BE49-F238E27FC236}">
                <a16:creationId xmlns:a16="http://schemas.microsoft.com/office/drawing/2014/main" id="{270B574C-73FC-47AE-8F2D-A0F2BFE6F5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895352" y="153648"/>
            <a:ext cx="1436340" cy="1436340"/>
          </a:xfrm>
          <a:prstGeom prst="rect">
            <a:avLst/>
          </a:prstGeom>
        </p:spPr>
      </p:pic>
      <p:sp>
        <p:nvSpPr>
          <p:cNvPr id="14" name="Prostokąt 13">
            <a:extLst>
              <a:ext uri="{FF2B5EF4-FFF2-40B4-BE49-F238E27FC236}">
                <a16:creationId xmlns:a16="http://schemas.microsoft.com/office/drawing/2014/main" id="{4A423BC8-4E8F-49D5-B5FA-15506FA7DE11}"/>
              </a:ext>
            </a:extLst>
          </p:cNvPr>
          <p:cNvSpPr/>
          <p:nvPr/>
        </p:nvSpPr>
        <p:spPr>
          <a:xfrm>
            <a:off x="7620229" y="6195740"/>
            <a:ext cx="182473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200" dirty="0">
                <a:solidFill>
                  <a:schemeClr val="bg1"/>
                </a:solidFill>
              </a:rPr>
              <a:t>fot. </a:t>
            </a:r>
            <a:r>
              <a:rPr lang="pl-PL" sz="1200" dirty="0">
                <a:solidFill>
                  <a:schemeClr val="bg1"/>
                </a:solidFill>
              </a:rPr>
              <a:t>M. Buksa/UM Gliwice</a:t>
            </a: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2956CF6A-E38F-4A68-BEA1-B636F36188C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1895" y="318989"/>
            <a:ext cx="1340700" cy="363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12839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88C5AE9B-03FA-4BBD-8C3C-A4B9880385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3862" y="888274"/>
            <a:ext cx="7334962" cy="5969726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C0309FE2-1F11-402D-A725-328E0A89755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1" r="2072" b="1538"/>
          <a:stretch/>
        </p:blipFill>
        <p:spPr>
          <a:xfrm flipH="1">
            <a:off x="6560" y="0"/>
            <a:ext cx="12185440" cy="6858000"/>
          </a:xfrm>
          <a:prstGeom prst="rect">
            <a:avLst/>
          </a:prstGeom>
        </p:spPr>
      </p:pic>
      <p:sp>
        <p:nvSpPr>
          <p:cNvPr id="15" name="Prostokąt 14">
            <a:extLst>
              <a:ext uri="{FF2B5EF4-FFF2-40B4-BE49-F238E27FC236}">
                <a16:creationId xmlns:a16="http://schemas.microsoft.com/office/drawing/2014/main" id="{7675C75E-E90C-489F-8598-676E34C3D1CA}"/>
              </a:ext>
            </a:extLst>
          </p:cNvPr>
          <p:cNvSpPr/>
          <p:nvPr/>
        </p:nvSpPr>
        <p:spPr>
          <a:xfrm>
            <a:off x="583332" y="662260"/>
            <a:ext cx="4653394" cy="918352"/>
          </a:xfrm>
          <a:prstGeom prst="rect">
            <a:avLst/>
          </a:prstGeom>
          <a:solidFill>
            <a:srgbClr val="4C9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0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AFF0E48-DB8B-42DB-B852-8FB7D9B29A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6766" y="1952923"/>
            <a:ext cx="4807606" cy="3748375"/>
          </a:xfrm>
        </p:spPr>
        <p:txBody>
          <a:bodyPr>
            <a:noAutofit/>
          </a:bodyPr>
          <a:lstStyle/>
          <a:p>
            <a:r>
              <a:rPr lang="pl-PL" sz="2100" dirty="0"/>
              <a:t>W </a:t>
            </a:r>
            <a:r>
              <a:rPr lang="pl-PL" sz="2100" b="1" dirty="0">
                <a:solidFill>
                  <a:srgbClr val="4C9600"/>
                </a:solidFill>
              </a:rPr>
              <a:t>Dniu Straży Gminnej</a:t>
            </a:r>
            <a:r>
              <a:rPr lang="pl-PL" sz="2100" dirty="0"/>
              <a:t>, wraz z moim zastępcą Jarosławem Ziębą, podziękowaliśmy gliwickim strażnikom miejskim za ich wysiłki podejmowane na rzecz porządku i bezpieczeństwa </a:t>
            </a:r>
            <a:br>
              <a:rPr lang="pl-PL" sz="2100" dirty="0"/>
            </a:br>
            <a:r>
              <a:rPr lang="pl-PL" sz="2100" dirty="0"/>
              <a:t>w naszym mieście. </a:t>
            </a:r>
          </a:p>
          <a:p>
            <a:r>
              <a:rPr lang="pl-PL" sz="2100" dirty="0"/>
              <a:t>Uroczystość ta była także okazją do </a:t>
            </a:r>
            <a:r>
              <a:rPr lang="pl-PL" sz="2100" b="1" dirty="0">
                <a:solidFill>
                  <a:srgbClr val="4C9600"/>
                </a:solidFill>
              </a:rPr>
              <a:t>wręczenia wyróżnień i decyzji </a:t>
            </a:r>
            <a:br>
              <a:rPr lang="pl-PL" sz="2100" b="1" dirty="0">
                <a:solidFill>
                  <a:srgbClr val="4C9600"/>
                </a:solidFill>
              </a:rPr>
            </a:br>
            <a:r>
              <a:rPr lang="pl-PL" sz="2100" b="1" dirty="0">
                <a:solidFill>
                  <a:srgbClr val="4C9600"/>
                </a:solidFill>
              </a:rPr>
              <a:t>o awansach</a:t>
            </a:r>
            <a:r>
              <a:rPr lang="pl-PL" sz="2100" dirty="0"/>
              <a:t>. </a:t>
            </a:r>
          </a:p>
          <a:p>
            <a:pPr marL="0" indent="0">
              <a:buNone/>
            </a:pPr>
            <a:endParaRPr lang="pl-PL" sz="2200" b="1" dirty="0">
              <a:solidFill>
                <a:srgbClr val="134191"/>
              </a:solidFill>
            </a:endParaRPr>
          </a:p>
        </p:txBody>
      </p:sp>
      <p:sp>
        <p:nvSpPr>
          <p:cNvPr id="11" name="Tytuł 1">
            <a:extLst>
              <a:ext uri="{FF2B5EF4-FFF2-40B4-BE49-F238E27FC236}">
                <a16:creationId xmlns:a16="http://schemas.microsoft.com/office/drawing/2014/main" id="{00F09E40-DE95-4107-9F42-E6EA6368DDD7}"/>
              </a:ext>
            </a:extLst>
          </p:cNvPr>
          <p:cNvSpPr txBox="1">
            <a:spLocks/>
          </p:cNvSpPr>
          <p:nvPr/>
        </p:nvSpPr>
        <p:spPr>
          <a:xfrm>
            <a:off x="764411" y="547130"/>
            <a:ext cx="4359451" cy="11486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pl-PL" sz="3200" b="1" dirty="0">
                <a:solidFill>
                  <a:schemeClr val="bg1"/>
                </a:solidFill>
                <a:latin typeface="+mn-lt"/>
              </a:rPr>
              <a:t>Świętowali też strażnicy</a:t>
            </a:r>
          </a:p>
        </p:txBody>
      </p:sp>
      <p:pic>
        <p:nvPicPr>
          <p:cNvPr id="12" name="Grafika 11">
            <a:extLst>
              <a:ext uri="{FF2B5EF4-FFF2-40B4-BE49-F238E27FC236}">
                <a16:creationId xmlns:a16="http://schemas.microsoft.com/office/drawing/2014/main" id="{270B574C-73FC-47AE-8F2D-A0F2BFE6F5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975394" y="171450"/>
            <a:ext cx="1472824" cy="1472824"/>
          </a:xfrm>
          <a:prstGeom prst="rect">
            <a:avLst/>
          </a:prstGeom>
        </p:spPr>
      </p:pic>
      <p:sp>
        <p:nvSpPr>
          <p:cNvPr id="14" name="Prostokąt 13">
            <a:extLst>
              <a:ext uri="{FF2B5EF4-FFF2-40B4-BE49-F238E27FC236}">
                <a16:creationId xmlns:a16="http://schemas.microsoft.com/office/drawing/2014/main" id="{4A423BC8-4E8F-49D5-B5FA-15506FA7DE11}"/>
              </a:ext>
            </a:extLst>
          </p:cNvPr>
          <p:cNvSpPr/>
          <p:nvPr/>
        </p:nvSpPr>
        <p:spPr>
          <a:xfrm>
            <a:off x="8286178" y="6195740"/>
            <a:ext cx="216854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200" dirty="0">
                <a:solidFill>
                  <a:schemeClr val="bg1"/>
                </a:solidFill>
              </a:rPr>
              <a:t>fot. </a:t>
            </a:r>
            <a:r>
              <a:rPr lang="pl-PL" sz="1200" dirty="0">
                <a:solidFill>
                  <a:schemeClr val="bg1"/>
                </a:solidFill>
              </a:rPr>
              <a:t>D. Nita-Garbiec/UM Gliwice</a:t>
            </a: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B59EE47A-7C19-4F56-A7E8-F1F39ABE559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1895" y="318989"/>
            <a:ext cx="1340700" cy="363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3403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Obraz 16">
            <a:extLst>
              <a:ext uri="{FF2B5EF4-FFF2-40B4-BE49-F238E27FC236}">
                <a16:creationId xmlns:a16="http://schemas.microsoft.com/office/drawing/2014/main" id="{EFB4905E-1B09-4FBB-B79C-940580F4234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1" r="2072" b="1538"/>
          <a:stretch/>
        </p:blipFill>
        <p:spPr>
          <a:xfrm flipH="1">
            <a:off x="240337" y="0"/>
            <a:ext cx="12000412" cy="6858000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FA2F1CD7-FF63-470D-9684-7DFE5B5453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847" y="888273"/>
            <a:ext cx="7088777" cy="5969726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DD095B49-4312-4049-B7A2-8E95DCF0EBB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1" r="2072" b="1538"/>
          <a:stretch/>
        </p:blipFill>
        <p:spPr>
          <a:xfrm flipH="1">
            <a:off x="-2" y="0"/>
            <a:ext cx="12240749" cy="6858000"/>
          </a:xfrm>
          <a:prstGeom prst="rect">
            <a:avLst/>
          </a:prstGeom>
        </p:spPr>
      </p:pic>
      <p:sp>
        <p:nvSpPr>
          <p:cNvPr id="15" name="Prostokąt 14">
            <a:extLst>
              <a:ext uri="{FF2B5EF4-FFF2-40B4-BE49-F238E27FC236}">
                <a16:creationId xmlns:a16="http://schemas.microsoft.com/office/drawing/2014/main" id="{7675C75E-E90C-489F-8598-676E34C3D1CA}"/>
              </a:ext>
            </a:extLst>
          </p:cNvPr>
          <p:cNvSpPr/>
          <p:nvPr/>
        </p:nvSpPr>
        <p:spPr>
          <a:xfrm>
            <a:off x="765810" y="757646"/>
            <a:ext cx="3510099" cy="812532"/>
          </a:xfrm>
          <a:prstGeom prst="rect">
            <a:avLst/>
          </a:prstGeom>
          <a:solidFill>
            <a:srgbClr val="4C9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0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AFF0E48-DB8B-42DB-B852-8FB7D9B29A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145" y="1934455"/>
            <a:ext cx="4591244" cy="3877363"/>
          </a:xfrm>
        </p:spPr>
        <p:txBody>
          <a:bodyPr>
            <a:noAutofit/>
          </a:bodyPr>
          <a:lstStyle/>
          <a:p>
            <a:r>
              <a:rPr lang="pl-PL" sz="2100" b="1" dirty="0">
                <a:solidFill>
                  <a:srgbClr val="4C9600"/>
                </a:solidFill>
              </a:rPr>
              <a:t>76 ochotników </a:t>
            </a:r>
            <a:r>
              <a:rPr lang="pl-PL" sz="2100" dirty="0"/>
              <a:t>– uczestników projektu „Wakacje z Wojskiem 2” – złożyło uroczystą przysięgę wojskową. Żołnierze – 13 kobiet i 63 mężczyzn - wstąpili w szeregi </a:t>
            </a:r>
            <a:r>
              <a:rPr lang="pl-PL" sz="2100" b="1" dirty="0">
                <a:solidFill>
                  <a:srgbClr val="4C9600"/>
                </a:solidFill>
              </a:rPr>
              <a:t>6. Batalionu Powietrznodesantowego im. gen. dyw. Edwina </a:t>
            </a:r>
            <a:r>
              <a:rPr lang="pl-PL" sz="2100" b="1" dirty="0" err="1">
                <a:solidFill>
                  <a:srgbClr val="4C9600"/>
                </a:solidFill>
              </a:rPr>
              <a:t>Rozłubirskiego</a:t>
            </a:r>
            <a:r>
              <a:rPr lang="pl-PL" sz="2100" dirty="0"/>
              <a:t>.</a:t>
            </a:r>
          </a:p>
          <a:p>
            <a:r>
              <a:rPr lang="pl-PL" sz="2100" dirty="0"/>
              <a:t> Uroczystość odbyła się na terenie Aeroklubu Gliwickiego. Uczestniczył </a:t>
            </a:r>
            <a:br>
              <a:rPr lang="pl-PL" sz="2100" dirty="0"/>
            </a:br>
            <a:r>
              <a:rPr lang="pl-PL" sz="2100" dirty="0"/>
              <a:t>w niej mój zastępca Jarosław Zięba.</a:t>
            </a:r>
            <a:endParaRPr lang="pl-PL" sz="2100" b="1" dirty="0"/>
          </a:p>
          <a:p>
            <a:pPr marL="0" indent="0">
              <a:buNone/>
            </a:pPr>
            <a:endParaRPr lang="pl-PL" sz="2200" b="1" dirty="0">
              <a:solidFill>
                <a:srgbClr val="134191"/>
              </a:solidFill>
            </a:endParaRPr>
          </a:p>
        </p:txBody>
      </p:sp>
      <p:sp>
        <p:nvSpPr>
          <p:cNvPr id="11" name="Tytuł 1">
            <a:extLst>
              <a:ext uri="{FF2B5EF4-FFF2-40B4-BE49-F238E27FC236}">
                <a16:creationId xmlns:a16="http://schemas.microsoft.com/office/drawing/2014/main" id="{00F09E40-DE95-4107-9F42-E6EA6368DDD7}"/>
              </a:ext>
            </a:extLst>
          </p:cNvPr>
          <p:cNvSpPr txBox="1">
            <a:spLocks/>
          </p:cNvSpPr>
          <p:nvPr/>
        </p:nvSpPr>
        <p:spPr>
          <a:xfrm>
            <a:off x="1092877" y="589606"/>
            <a:ext cx="3764153" cy="11486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pl-PL" sz="3200" b="1" dirty="0">
                <a:solidFill>
                  <a:schemeClr val="bg1"/>
                </a:solidFill>
                <a:latin typeface="+mn-lt"/>
              </a:rPr>
              <a:t>Złożyli przysięgę</a:t>
            </a:r>
          </a:p>
        </p:txBody>
      </p:sp>
      <p:pic>
        <p:nvPicPr>
          <p:cNvPr id="12" name="Grafika 11">
            <a:extLst>
              <a:ext uri="{FF2B5EF4-FFF2-40B4-BE49-F238E27FC236}">
                <a16:creationId xmlns:a16="http://schemas.microsoft.com/office/drawing/2014/main" id="{270B574C-73FC-47AE-8F2D-A0F2BFE6F5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902784" y="206371"/>
            <a:ext cx="1340700" cy="1363806"/>
          </a:xfrm>
          <a:prstGeom prst="rect">
            <a:avLst/>
          </a:prstGeom>
        </p:spPr>
      </p:pic>
      <p:sp>
        <p:nvSpPr>
          <p:cNvPr id="14" name="Prostokąt 13">
            <a:extLst>
              <a:ext uri="{FF2B5EF4-FFF2-40B4-BE49-F238E27FC236}">
                <a16:creationId xmlns:a16="http://schemas.microsoft.com/office/drawing/2014/main" id="{4A423BC8-4E8F-49D5-B5FA-15506FA7DE11}"/>
              </a:ext>
            </a:extLst>
          </p:cNvPr>
          <p:cNvSpPr/>
          <p:nvPr/>
        </p:nvSpPr>
        <p:spPr>
          <a:xfrm>
            <a:off x="8306870" y="6301868"/>
            <a:ext cx="182473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200" dirty="0">
                <a:solidFill>
                  <a:schemeClr val="bg1"/>
                </a:solidFill>
              </a:rPr>
              <a:t>fot. </a:t>
            </a:r>
            <a:r>
              <a:rPr lang="pl-PL" sz="1200" dirty="0">
                <a:solidFill>
                  <a:schemeClr val="bg1"/>
                </a:solidFill>
              </a:rPr>
              <a:t>M. Buksa/UM Gliwice</a:t>
            </a:r>
          </a:p>
        </p:txBody>
      </p:sp>
      <p:pic>
        <p:nvPicPr>
          <p:cNvPr id="13" name="Obraz 12">
            <a:extLst>
              <a:ext uri="{FF2B5EF4-FFF2-40B4-BE49-F238E27FC236}">
                <a16:creationId xmlns:a16="http://schemas.microsoft.com/office/drawing/2014/main" id="{13B7A29B-D1A1-4834-954A-48696FE02E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1895" y="318989"/>
            <a:ext cx="1340700" cy="363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34567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781264F3-DBDA-49DD-830C-1A99C7F935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4776" y="995082"/>
            <a:ext cx="6033246" cy="5862918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5099E098-0834-4E1B-9B00-507B97D2FA8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49"/>
          <a:stretch/>
        </p:blipFill>
        <p:spPr>
          <a:xfrm>
            <a:off x="-52764" y="-4921"/>
            <a:ext cx="10961782" cy="6862921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F6537A08-044C-4C8E-9544-A4AB300A5B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302" y="356782"/>
            <a:ext cx="1340700" cy="363106"/>
          </a:xfrm>
          <a:prstGeom prst="rect">
            <a:avLst/>
          </a:prstGeom>
        </p:spPr>
      </p:pic>
      <p:sp>
        <p:nvSpPr>
          <p:cNvPr id="8" name="Prostokąt 7">
            <a:extLst>
              <a:ext uri="{FF2B5EF4-FFF2-40B4-BE49-F238E27FC236}">
                <a16:creationId xmlns:a16="http://schemas.microsoft.com/office/drawing/2014/main" id="{31C7A7FE-847E-499D-8FD5-B47AC98D7A40}"/>
              </a:ext>
            </a:extLst>
          </p:cNvPr>
          <p:cNvSpPr/>
          <p:nvPr/>
        </p:nvSpPr>
        <p:spPr>
          <a:xfrm>
            <a:off x="6325110" y="639650"/>
            <a:ext cx="4693410" cy="863652"/>
          </a:xfrm>
          <a:prstGeom prst="rect">
            <a:avLst/>
          </a:prstGeom>
          <a:solidFill>
            <a:srgbClr val="4C9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20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AFF0E48-DB8B-42DB-B852-8FB7D9B29A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25110" y="1796902"/>
            <a:ext cx="4937500" cy="3487271"/>
          </a:xfrm>
        </p:spPr>
        <p:txBody>
          <a:bodyPr>
            <a:noAutofit/>
          </a:bodyPr>
          <a:lstStyle/>
          <a:p>
            <a:r>
              <a:rPr lang="pl-PL" sz="2100" dirty="0"/>
              <a:t>Na stronie internetowej naszego miasta pojawiła się </a:t>
            </a:r>
            <a:r>
              <a:rPr lang="pl-PL" sz="2100" b="1" dirty="0">
                <a:solidFill>
                  <a:srgbClr val="4C9600"/>
                </a:solidFill>
              </a:rPr>
              <a:t>nowa zakładka</a:t>
            </a:r>
            <a:r>
              <a:rPr lang="pl-PL" sz="2100" dirty="0"/>
              <a:t>. </a:t>
            </a:r>
          </a:p>
          <a:p>
            <a:r>
              <a:rPr lang="pl-PL" sz="2100" dirty="0"/>
              <a:t>Pod adresem </a:t>
            </a:r>
            <a:r>
              <a:rPr lang="pl-PL" sz="2100" b="1" dirty="0">
                <a:solidFill>
                  <a:srgbClr val="4C9600"/>
                </a:solidFill>
              </a:rPr>
              <a:t>zwierzeta.gliwice.eu </a:t>
            </a:r>
            <a:r>
              <a:rPr lang="pl-PL" sz="2100" dirty="0"/>
              <a:t>znajdziecie m.in. informacje o sposobach wsparcia gliwickiego schroniska, psach </a:t>
            </a:r>
            <a:br>
              <a:rPr lang="pl-PL" sz="2100" dirty="0"/>
            </a:br>
            <a:r>
              <a:rPr lang="pl-PL" sz="2100" dirty="0"/>
              <a:t>i kotach do adopcji, obowiązkach opiekunów oraz </a:t>
            </a:r>
            <a:r>
              <a:rPr lang="pl-PL" sz="2100" dirty="0" err="1"/>
              <a:t>czipowaniu</a:t>
            </a:r>
            <a:r>
              <a:rPr lang="pl-PL" sz="2100" dirty="0"/>
              <a:t> i szczepieniu Waszych pupili. Umieszczono tam 12 zakładek tematycznych.</a:t>
            </a:r>
          </a:p>
          <a:p>
            <a:r>
              <a:rPr lang="pl-PL" sz="2100" dirty="0"/>
              <a:t>Wszystkich mieszkańców zachęcam do testowania. </a:t>
            </a:r>
          </a:p>
          <a:p>
            <a:pPr marL="0" indent="0">
              <a:buNone/>
            </a:pPr>
            <a:endParaRPr lang="pl-PL" sz="2000" b="1" dirty="0">
              <a:solidFill>
                <a:srgbClr val="134191"/>
              </a:solidFill>
            </a:endParaRPr>
          </a:p>
        </p:txBody>
      </p:sp>
      <p:pic>
        <p:nvPicPr>
          <p:cNvPr id="10" name="Grafika 9">
            <a:extLst>
              <a:ext uri="{FF2B5EF4-FFF2-40B4-BE49-F238E27FC236}">
                <a16:creationId xmlns:a16="http://schemas.microsoft.com/office/drawing/2014/main" id="{FD2FFD60-0C09-40C4-B53B-827CEE3523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956470" y="239082"/>
            <a:ext cx="1512000" cy="1512000"/>
          </a:xfrm>
          <a:prstGeom prst="rect">
            <a:avLst/>
          </a:prstGeom>
        </p:spPr>
      </p:pic>
      <p:sp>
        <p:nvSpPr>
          <p:cNvPr id="5" name="Tytuł 4">
            <a:extLst>
              <a:ext uri="{FF2B5EF4-FFF2-40B4-BE49-F238E27FC236}">
                <a16:creationId xmlns:a16="http://schemas.microsoft.com/office/drawing/2014/main" id="{D41897C4-F642-47FD-8DE7-78C26D5F2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0068" y="939000"/>
            <a:ext cx="4114800" cy="711102"/>
          </a:xfrm>
        </p:spPr>
        <p:txBody>
          <a:bodyPr>
            <a:normAutofit fontScale="90000"/>
          </a:bodyPr>
          <a:lstStyle/>
          <a:p>
            <a:r>
              <a:rPr lang="pl-PL" sz="3600" b="1" dirty="0">
                <a:solidFill>
                  <a:schemeClr val="bg1"/>
                </a:solidFill>
              </a:rPr>
              <a:t>zwierzeta.gliwice.eu </a:t>
            </a:r>
            <a:br>
              <a:rPr lang="pl-PL" sz="3600" b="1" dirty="0"/>
            </a:br>
            <a:endParaRPr lang="pl-PL" sz="3600" b="1" dirty="0">
              <a:solidFill>
                <a:srgbClr val="13419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1278469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BFF82CD7-2096-46BE-BE96-34AD5AA024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6500" y="1022599"/>
            <a:ext cx="6894366" cy="5835401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0437D243-3EF5-43B5-A33E-49CFDA9B2C8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49"/>
          <a:stretch/>
        </p:blipFill>
        <p:spPr>
          <a:xfrm>
            <a:off x="17423" y="-4921"/>
            <a:ext cx="12174577" cy="6862921"/>
          </a:xfrm>
          <a:prstGeom prst="rect">
            <a:avLst/>
          </a:prstGeom>
        </p:spPr>
      </p:pic>
      <p:sp>
        <p:nvSpPr>
          <p:cNvPr id="8" name="Prostokąt 7">
            <a:extLst>
              <a:ext uri="{FF2B5EF4-FFF2-40B4-BE49-F238E27FC236}">
                <a16:creationId xmlns:a16="http://schemas.microsoft.com/office/drawing/2014/main" id="{31C7A7FE-847E-499D-8FD5-B47AC98D7A40}"/>
              </a:ext>
            </a:extLst>
          </p:cNvPr>
          <p:cNvSpPr/>
          <p:nvPr/>
        </p:nvSpPr>
        <p:spPr>
          <a:xfrm>
            <a:off x="6753621" y="775868"/>
            <a:ext cx="5108092" cy="778470"/>
          </a:xfrm>
          <a:prstGeom prst="rect">
            <a:avLst/>
          </a:prstGeom>
          <a:solidFill>
            <a:srgbClr val="4C9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20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AFF0E48-DB8B-42DB-B852-8FB7D9B29A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71148" y="1787273"/>
            <a:ext cx="5190565" cy="4702004"/>
          </a:xfrm>
        </p:spPr>
        <p:txBody>
          <a:bodyPr>
            <a:normAutofit/>
          </a:bodyPr>
          <a:lstStyle/>
          <a:p>
            <a:r>
              <a:rPr lang="pl-PL" sz="2100" dirty="0"/>
              <a:t>Prawie 500 nowych roślin, ławko-huśtawka </a:t>
            </a:r>
            <a:br>
              <a:rPr lang="pl-PL" sz="2100" dirty="0"/>
            </a:br>
            <a:r>
              <a:rPr lang="pl-PL" sz="2100" dirty="0"/>
              <a:t>i wygodne siedziska – </a:t>
            </a:r>
            <a:r>
              <a:rPr lang="pl-PL" sz="2100" b="1" dirty="0">
                <a:solidFill>
                  <a:srgbClr val="4C9600"/>
                </a:solidFill>
              </a:rPr>
              <a:t>mieszkańcy Sikornika zyskają nowe miejsce zieleni i wypoczynku</a:t>
            </a:r>
            <a:r>
              <a:rPr lang="pl-PL" sz="2100" dirty="0"/>
              <a:t>. </a:t>
            </a:r>
          </a:p>
          <a:p>
            <a:r>
              <a:rPr lang="pl-PL" sz="2100" dirty="0"/>
              <a:t>U zbiegu </a:t>
            </a:r>
            <a:r>
              <a:rPr lang="pl-PL" sz="2100" b="1" dirty="0">
                <a:solidFill>
                  <a:srgbClr val="4C9600"/>
                </a:solidFill>
              </a:rPr>
              <a:t>ulic Pliszki i Bekasa </a:t>
            </a:r>
            <a:r>
              <a:rPr lang="pl-PL" sz="2100" dirty="0"/>
              <a:t>powstanie kolejny w tej dzielnicy park kieszonkowy. </a:t>
            </a:r>
            <a:br>
              <a:rPr lang="pl-PL" sz="2100" dirty="0"/>
            </a:br>
            <a:r>
              <a:rPr lang="pl-PL" sz="2100" dirty="0"/>
              <a:t>Z nowego terenu zielonego mieszkańcy skorzystają jeszcze w tym roku – wykonawca ma bowiem trzy miesiące na realizację zadania. </a:t>
            </a:r>
          </a:p>
          <a:p>
            <a:r>
              <a:rPr lang="pl-PL" sz="2100" dirty="0"/>
              <a:t>Inwestycja realizowana jest w ramach Gliwickiego Budżetu Obywatelskiego. </a:t>
            </a:r>
          </a:p>
          <a:p>
            <a:r>
              <a:rPr lang="pl-PL" sz="2100" dirty="0"/>
              <a:t>Umowa na budowę już została podpisana. Zadanie o wartości ponad </a:t>
            </a:r>
            <a:r>
              <a:rPr lang="pl-PL" sz="2100" b="1" dirty="0">
                <a:solidFill>
                  <a:srgbClr val="4C9600"/>
                </a:solidFill>
              </a:rPr>
              <a:t>394 000 zł </a:t>
            </a:r>
            <a:r>
              <a:rPr lang="pl-PL" sz="2100" dirty="0"/>
              <a:t>zrealizuje firma </a:t>
            </a:r>
            <a:r>
              <a:rPr lang="pl-PL" sz="2100" dirty="0" err="1"/>
              <a:t>Deep</a:t>
            </a:r>
            <a:r>
              <a:rPr lang="pl-PL" sz="2100" dirty="0"/>
              <a:t> Green z Konar.  </a:t>
            </a:r>
          </a:p>
        </p:txBody>
      </p:sp>
      <p:sp>
        <p:nvSpPr>
          <p:cNvPr id="15" name="pole tekstowe 14"/>
          <p:cNvSpPr txBox="1"/>
          <p:nvPr/>
        </p:nvSpPr>
        <p:spPr>
          <a:xfrm>
            <a:off x="7038701" y="690392"/>
            <a:ext cx="4823012" cy="7960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sz="3300" b="1" dirty="0">
                <a:solidFill>
                  <a:schemeClr val="bg1"/>
                </a:solidFill>
              </a:rPr>
              <a:t>Zazieleni się na Sikorniku</a:t>
            </a:r>
            <a:endParaRPr lang="pl-PL" sz="3300" dirty="0">
              <a:solidFill>
                <a:schemeClr val="bg1"/>
              </a:solidFill>
            </a:endParaRPr>
          </a:p>
        </p:txBody>
      </p:sp>
      <p:pic>
        <p:nvPicPr>
          <p:cNvPr id="9" name="Grafika 8">
            <a:extLst>
              <a:ext uri="{FF2B5EF4-FFF2-40B4-BE49-F238E27FC236}">
                <a16:creationId xmlns:a16="http://schemas.microsoft.com/office/drawing/2014/main" id="{980DC0D9-5233-4213-9622-6E4A929937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611436" y="213638"/>
            <a:ext cx="1340700" cy="1340700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452" y="327286"/>
            <a:ext cx="1340700" cy="363106"/>
          </a:xfrm>
          <a:prstGeom prst="rect">
            <a:avLst/>
          </a:prstGeom>
        </p:spPr>
      </p:pic>
      <p:sp>
        <p:nvSpPr>
          <p:cNvPr id="11" name="Prostokąt 10">
            <a:extLst>
              <a:ext uri="{FF2B5EF4-FFF2-40B4-BE49-F238E27FC236}">
                <a16:creationId xmlns:a16="http://schemas.microsoft.com/office/drawing/2014/main" id="{6A07BCF2-B309-4CBA-B922-F73805E61030}"/>
              </a:ext>
            </a:extLst>
          </p:cNvPr>
          <p:cNvSpPr/>
          <p:nvPr/>
        </p:nvSpPr>
        <p:spPr>
          <a:xfrm>
            <a:off x="1229775" y="6253715"/>
            <a:ext cx="225793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200" dirty="0">
                <a:solidFill>
                  <a:schemeClr val="bg1"/>
                </a:solidFill>
              </a:rPr>
              <a:t>f</a:t>
            </a:r>
            <a:r>
              <a:rPr lang="en-US" sz="1200" dirty="0" err="1">
                <a:solidFill>
                  <a:schemeClr val="bg1"/>
                </a:solidFill>
              </a:rPr>
              <a:t>ot</a:t>
            </a:r>
            <a:r>
              <a:rPr lang="en-US" sz="1200" dirty="0">
                <a:solidFill>
                  <a:schemeClr val="bg1"/>
                </a:solidFill>
              </a:rPr>
              <a:t>. </a:t>
            </a:r>
            <a:r>
              <a:rPr lang="pl-PL" sz="1200" dirty="0">
                <a:solidFill>
                  <a:schemeClr val="bg1"/>
                </a:solidFill>
              </a:rPr>
              <a:t>Zdjęcie poglądowe</a:t>
            </a:r>
          </a:p>
        </p:txBody>
      </p:sp>
    </p:spTree>
    <p:extLst>
      <p:ext uri="{BB962C8B-B14F-4D97-AF65-F5344CB8AC3E}">
        <p14:creationId xmlns:p14="http://schemas.microsoft.com/office/powerpoint/2010/main" val="77007813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83C21EA2-C9AA-441A-98D8-0487DF2F6A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29642" y="988399"/>
            <a:ext cx="8582842" cy="5856514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E92777D8-B73F-47DB-B2E4-946053E40FE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49"/>
          <a:stretch/>
        </p:blipFill>
        <p:spPr>
          <a:xfrm>
            <a:off x="0" y="0"/>
            <a:ext cx="12192000" cy="6862921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F6537A08-044C-4C8E-9544-A4AB300A5B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032" y="319190"/>
            <a:ext cx="1371599" cy="363106"/>
          </a:xfrm>
          <a:prstGeom prst="rect">
            <a:avLst/>
          </a:prstGeom>
        </p:spPr>
      </p:pic>
      <p:sp>
        <p:nvSpPr>
          <p:cNvPr id="8" name="Prostokąt 7">
            <a:extLst>
              <a:ext uri="{FF2B5EF4-FFF2-40B4-BE49-F238E27FC236}">
                <a16:creationId xmlns:a16="http://schemas.microsoft.com/office/drawing/2014/main" id="{31C7A7FE-847E-499D-8FD5-B47AC98D7A40}"/>
              </a:ext>
            </a:extLst>
          </p:cNvPr>
          <p:cNvSpPr/>
          <p:nvPr/>
        </p:nvSpPr>
        <p:spPr>
          <a:xfrm>
            <a:off x="6400800" y="660173"/>
            <a:ext cx="5380168" cy="938526"/>
          </a:xfrm>
          <a:prstGeom prst="rect">
            <a:avLst/>
          </a:prstGeom>
          <a:solidFill>
            <a:srgbClr val="4C9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20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AFF0E48-DB8B-42DB-B852-8FB7D9B29A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00" y="2105318"/>
            <a:ext cx="5265420" cy="4739594"/>
          </a:xfrm>
        </p:spPr>
        <p:txBody>
          <a:bodyPr>
            <a:noAutofit/>
          </a:bodyPr>
          <a:lstStyle/>
          <a:p>
            <a:r>
              <a:rPr lang="pl-PL" sz="1800" dirty="0"/>
              <a:t>Po</a:t>
            </a:r>
            <a:r>
              <a:rPr lang="pl-PL" sz="1800" b="1" dirty="0"/>
              <a:t> </a:t>
            </a:r>
            <a:r>
              <a:rPr lang="pl-PL" sz="1800" dirty="0"/>
              <a:t>rozpatrzeniu wniosku WESTERNOWO </a:t>
            </a:r>
            <a:br>
              <a:rPr lang="pl-PL" sz="1800" dirty="0"/>
            </a:br>
            <a:r>
              <a:rPr lang="pl-PL" sz="1800" dirty="0"/>
              <a:t>sp. z o.o., </a:t>
            </a:r>
            <a:r>
              <a:rPr lang="pl-PL" sz="1800" b="1" dirty="0">
                <a:solidFill>
                  <a:srgbClr val="4C9600"/>
                </a:solidFill>
              </a:rPr>
              <a:t>Miasto Gliwice odmówiło </a:t>
            </a:r>
            <a:r>
              <a:rPr lang="pl-PL" sz="1800" dirty="0"/>
              <a:t>organizatorowi wydarzenia o nazwie American Rodeo Polska </a:t>
            </a:r>
            <a:r>
              <a:rPr lang="pl-PL" sz="1800" b="1" dirty="0">
                <a:solidFill>
                  <a:srgbClr val="4C9600"/>
                </a:solidFill>
              </a:rPr>
              <a:t>wydania zezwolenia na przeprowadzenie imprezy masowej w </a:t>
            </a:r>
            <a:r>
              <a:rPr lang="pl-PL" sz="1800" b="1" dirty="0" err="1">
                <a:solidFill>
                  <a:srgbClr val="4C9600"/>
                </a:solidFill>
              </a:rPr>
              <a:t>PreZero</a:t>
            </a:r>
            <a:r>
              <a:rPr lang="pl-PL" sz="1800" b="1" dirty="0">
                <a:solidFill>
                  <a:srgbClr val="4C9600"/>
                </a:solidFill>
              </a:rPr>
              <a:t> Arenie Gliwice</a:t>
            </a:r>
            <a:r>
              <a:rPr lang="pl-PL" sz="1800" dirty="0"/>
              <a:t>. Decyzja została podjęta</a:t>
            </a:r>
            <a:r>
              <a:rPr lang="pl-PL" sz="1800" b="1" dirty="0"/>
              <a:t> </a:t>
            </a:r>
            <a:r>
              <a:rPr lang="pl-PL" sz="1800" dirty="0"/>
              <a:t>na podstawie art. 29 ustawy z 20 marca 2009 r. o bezpieczeństwie imprez masowych</a:t>
            </a:r>
          </a:p>
          <a:p>
            <a:pPr>
              <a:lnSpc>
                <a:spcPct val="100000"/>
              </a:lnSpc>
            </a:pPr>
            <a:r>
              <a:rPr lang="pl-PL" sz="1800" dirty="0"/>
              <a:t>To efekt toczącego się od końca lipca tego roku postępowania administracyjnego, w którym udział brały miasto, organizator oraz strona społeczna włączona przez miasto na jej wniosek, uzasadniony celami statutowymi i interesem społecznym.  </a:t>
            </a:r>
          </a:p>
          <a:p>
            <a:pPr>
              <a:lnSpc>
                <a:spcPct val="100000"/>
              </a:lnSpc>
            </a:pPr>
            <a:r>
              <a:rPr lang="pl-PL" sz="1800" dirty="0"/>
              <a:t>Prawidłowość decyzji wydanej przez miasto potwierdziło SKO, rozpatrując złożone odwołanie.</a:t>
            </a:r>
          </a:p>
          <a:p>
            <a:pPr marL="0" indent="0">
              <a:buNone/>
            </a:pPr>
            <a:endParaRPr lang="pl-PL" sz="2000" b="1" dirty="0">
              <a:solidFill>
                <a:srgbClr val="134191"/>
              </a:solidFill>
            </a:endParaRPr>
          </a:p>
        </p:txBody>
      </p:sp>
      <p:sp>
        <p:nvSpPr>
          <p:cNvPr id="5" name="Tytuł 4">
            <a:extLst>
              <a:ext uri="{FF2B5EF4-FFF2-40B4-BE49-F238E27FC236}">
                <a16:creationId xmlns:a16="http://schemas.microsoft.com/office/drawing/2014/main" id="{D41897C4-F642-47FD-8DE7-78C26D5F2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0423" y="1269818"/>
            <a:ext cx="4849393" cy="225855"/>
          </a:xfrm>
        </p:spPr>
        <p:txBody>
          <a:bodyPr>
            <a:noAutofit/>
          </a:bodyPr>
          <a:lstStyle/>
          <a:p>
            <a:r>
              <a:rPr lang="pl-PL" sz="3300" b="1" dirty="0">
                <a:solidFill>
                  <a:schemeClr val="bg1"/>
                </a:solidFill>
                <a:latin typeface="+mn-lt"/>
              </a:rPr>
              <a:t>Sprawa rodeo w Gliwicach </a:t>
            </a:r>
            <a:br>
              <a:rPr lang="pl-PL" sz="3400" b="1" dirty="0">
                <a:latin typeface="+mn-lt"/>
              </a:rPr>
            </a:br>
            <a:endParaRPr lang="pl-PL" sz="3400" b="1" dirty="0">
              <a:solidFill>
                <a:srgbClr val="13419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056260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id="{EA4B5B42-456C-4D50-A10D-654451F650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83507" y="1007330"/>
            <a:ext cx="8474320" cy="5875822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9E9299C8-A6DA-44F3-A1CF-F06F0F180B8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49"/>
          <a:stretch/>
        </p:blipFill>
        <p:spPr>
          <a:xfrm>
            <a:off x="-14428" y="0"/>
            <a:ext cx="12191998" cy="6858000"/>
          </a:xfrm>
          <a:prstGeom prst="rect">
            <a:avLst/>
          </a:prstGeom>
        </p:spPr>
      </p:pic>
      <p:sp>
        <p:nvSpPr>
          <p:cNvPr id="8" name="Prostokąt 7">
            <a:extLst>
              <a:ext uri="{FF2B5EF4-FFF2-40B4-BE49-F238E27FC236}">
                <a16:creationId xmlns:a16="http://schemas.microsoft.com/office/drawing/2014/main" id="{31C7A7FE-847E-499D-8FD5-B47AC98D7A40}"/>
              </a:ext>
            </a:extLst>
          </p:cNvPr>
          <p:cNvSpPr/>
          <p:nvPr/>
        </p:nvSpPr>
        <p:spPr>
          <a:xfrm>
            <a:off x="6590813" y="508839"/>
            <a:ext cx="5426108" cy="778615"/>
          </a:xfrm>
          <a:prstGeom prst="rect">
            <a:avLst/>
          </a:prstGeom>
          <a:solidFill>
            <a:srgbClr val="4C9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20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AFF0E48-DB8B-42DB-B852-8FB7D9B29A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00239" y="1467119"/>
            <a:ext cx="5316681" cy="4777018"/>
          </a:xfrm>
        </p:spPr>
        <p:txBody>
          <a:bodyPr>
            <a:noAutofit/>
          </a:bodyPr>
          <a:lstStyle/>
          <a:p>
            <a:r>
              <a:rPr lang="pl-PL" sz="2100" dirty="0"/>
              <a:t>Jak już informowałam – wkrótce rozpocznie się rozbudowa </a:t>
            </a:r>
            <a:r>
              <a:rPr lang="pl-PL" sz="2100" dirty="0">
                <a:solidFill>
                  <a:srgbClr val="4C9600"/>
                </a:solidFill>
              </a:rPr>
              <a:t>ul. Architektów </a:t>
            </a:r>
            <a:r>
              <a:rPr lang="pl-PL" sz="2100" dirty="0"/>
              <a:t>w gliwickiej Ostropie. Prace wykona Przedsiębiorstwo Remontów Ulic i Mostów S.A., które </a:t>
            </a:r>
            <a:br>
              <a:rPr lang="pl-PL" sz="2100" dirty="0"/>
            </a:br>
            <a:r>
              <a:rPr lang="pl-PL" sz="2100" dirty="0"/>
              <a:t>w postępowaniu przetargowym zaproponowało wykonanie inwestycji za kwotę </a:t>
            </a:r>
            <a:r>
              <a:rPr lang="pl-PL" sz="2100" dirty="0">
                <a:solidFill>
                  <a:srgbClr val="4C9600"/>
                </a:solidFill>
              </a:rPr>
              <a:t>14,1 mln zł</a:t>
            </a:r>
            <a:r>
              <a:rPr lang="pl-PL" sz="2100" dirty="0"/>
              <a:t>, z czego połowa zostanie pokryta z Rządowego Funduszu Rozwoju Dróg. </a:t>
            </a:r>
          </a:p>
          <a:p>
            <a:r>
              <a:rPr lang="pl-PL" sz="2100" dirty="0"/>
              <a:t>Oferta ta uzyskała najwyższą ocenę </a:t>
            </a:r>
            <a:br>
              <a:rPr lang="pl-PL" sz="2100" dirty="0"/>
            </a:br>
            <a:r>
              <a:rPr lang="pl-PL" sz="2100" dirty="0"/>
              <a:t>w zestawieniu trzynastu propozycji.</a:t>
            </a:r>
          </a:p>
          <a:p>
            <a:r>
              <a:rPr lang="pl-PL" sz="2100" dirty="0"/>
              <a:t>Z wykonawcą robót podpisałam już umowę. Inwestycja będzie realizowana </a:t>
            </a:r>
            <a:r>
              <a:rPr lang="pl-PL" sz="2100" dirty="0">
                <a:solidFill>
                  <a:srgbClr val="4C9600"/>
                </a:solidFill>
              </a:rPr>
              <a:t>w dwóch etapach </a:t>
            </a:r>
            <a:r>
              <a:rPr lang="pl-PL" sz="2100" dirty="0"/>
              <a:t>– w pierwszym na odcinku od granicy miasta przy ulicy Daszyńskiego do ulicy Ciesielskiej, w drugim w stronę centrum Gliwic.</a:t>
            </a:r>
          </a:p>
        </p:txBody>
      </p:sp>
      <p:pic>
        <p:nvPicPr>
          <p:cNvPr id="13" name="Obraz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452" y="327286"/>
            <a:ext cx="1340700" cy="363106"/>
          </a:xfrm>
          <a:prstGeom prst="rect">
            <a:avLst/>
          </a:prstGeom>
        </p:spPr>
      </p:pic>
      <p:sp>
        <p:nvSpPr>
          <p:cNvPr id="14" name="Prostokąt 13">
            <a:extLst>
              <a:ext uri="{FF2B5EF4-FFF2-40B4-BE49-F238E27FC236}">
                <a16:creationId xmlns:a16="http://schemas.microsoft.com/office/drawing/2014/main" id="{A79AD3A4-8039-45B7-94D3-971FBD084759}"/>
              </a:ext>
            </a:extLst>
          </p:cNvPr>
          <p:cNvSpPr/>
          <p:nvPr/>
        </p:nvSpPr>
        <p:spPr>
          <a:xfrm>
            <a:off x="2353653" y="6350668"/>
            <a:ext cx="182500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200" dirty="0">
                <a:solidFill>
                  <a:schemeClr val="bg1"/>
                </a:solidFill>
              </a:rPr>
              <a:t>f</a:t>
            </a:r>
            <a:r>
              <a:rPr lang="en-US" sz="1200" dirty="0" err="1">
                <a:solidFill>
                  <a:schemeClr val="bg1"/>
                </a:solidFill>
              </a:rPr>
              <a:t>ot</a:t>
            </a:r>
            <a:r>
              <a:rPr lang="en-US" sz="1200" dirty="0">
                <a:solidFill>
                  <a:schemeClr val="bg1"/>
                </a:solidFill>
              </a:rPr>
              <a:t>. </a:t>
            </a:r>
            <a:r>
              <a:rPr lang="pl-PL" sz="1200" dirty="0">
                <a:solidFill>
                  <a:schemeClr val="bg1"/>
                </a:solidFill>
              </a:rPr>
              <a:t>G. </a:t>
            </a:r>
            <a:r>
              <a:rPr lang="pl-PL" sz="1200" dirty="0" err="1">
                <a:solidFill>
                  <a:schemeClr val="bg1"/>
                </a:solidFill>
              </a:rPr>
              <a:t>Ożga</a:t>
            </a:r>
            <a:r>
              <a:rPr lang="pl-PL" sz="1200" dirty="0">
                <a:solidFill>
                  <a:schemeClr val="bg1"/>
                </a:solidFill>
              </a:rPr>
              <a:t>/</a:t>
            </a:r>
            <a:r>
              <a:rPr lang="en-US" sz="1200" dirty="0">
                <a:solidFill>
                  <a:schemeClr val="bg1"/>
                </a:solidFill>
              </a:rPr>
              <a:t>UM Gliwice</a:t>
            </a:r>
            <a:endParaRPr lang="pl-PL" sz="1200" dirty="0">
              <a:solidFill>
                <a:schemeClr val="bg1"/>
              </a:solidFill>
            </a:endParaRP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4F51EE55-7188-462D-ACBD-43F692C277C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1100" y="69839"/>
            <a:ext cx="1399601" cy="1403199"/>
          </a:xfrm>
          <a:prstGeom prst="rect">
            <a:avLst/>
          </a:prstGeom>
        </p:spPr>
      </p:pic>
      <p:sp>
        <p:nvSpPr>
          <p:cNvPr id="12" name="Tytuł 1">
            <a:extLst>
              <a:ext uri="{FF2B5EF4-FFF2-40B4-BE49-F238E27FC236}">
                <a16:creationId xmlns:a16="http://schemas.microsoft.com/office/drawing/2014/main" id="{8101935A-A06A-4E0E-89C7-FA1426E29167}"/>
              </a:ext>
            </a:extLst>
          </p:cNvPr>
          <p:cNvSpPr txBox="1">
            <a:spLocks/>
          </p:cNvSpPr>
          <p:nvPr/>
        </p:nvSpPr>
        <p:spPr>
          <a:xfrm>
            <a:off x="6605241" y="979790"/>
            <a:ext cx="5572329" cy="3671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pl-PL" sz="3200" b="1" dirty="0">
                <a:solidFill>
                  <a:schemeClr val="bg1"/>
                </a:solidFill>
                <a:latin typeface="+mn-lt"/>
              </a:rPr>
              <a:t>Ruszą prace na ul. Architektów</a:t>
            </a:r>
          </a:p>
          <a:p>
            <a:pPr>
              <a:lnSpc>
                <a:spcPct val="150000"/>
              </a:lnSpc>
            </a:pPr>
            <a:endParaRPr lang="pl-PL" sz="30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6" name="Obraz 15">
            <a:extLst>
              <a:ext uri="{FF2B5EF4-FFF2-40B4-BE49-F238E27FC236}">
                <a16:creationId xmlns:a16="http://schemas.microsoft.com/office/drawing/2014/main" id="{FCEEB173-4ADC-47B3-8B4E-19EDB69B176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4496" y="5974997"/>
            <a:ext cx="2155743" cy="778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34147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2908" y="-580915"/>
            <a:ext cx="12563444" cy="8230964"/>
          </a:xfrm>
          <a:prstGeom prst="rect">
            <a:avLst/>
          </a:prstGeom>
        </p:spPr>
      </p:pic>
      <p:sp>
        <p:nvSpPr>
          <p:cNvPr id="7" name="Tytuł 1">
            <a:extLst>
              <a:ext uri="{FF2B5EF4-FFF2-40B4-BE49-F238E27FC236}">
                <a16:creationId xmlns:a16="http://schemas.microsoft.com/office/drawing/2014/main" id="{00F09E40-DE95-4107-9F42-E6EA6368DDD7}"/>
              </a:ext>
            </a:extLst>
          </p:cNvPr>
          <p:cNvSpPr txBox="1">
            <a:spLocks/>
          </p:cNvSpPr>
          <p:nvPr/>
        </p:nvSpPr>
        <p:spPr>
          <a:xfrm>
            <a:off x="-202908" y="4152452"/>
            <a:ext cx="6737295" cy="6552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50000"/>
              </a:lnSpc>
            </a:pPr>
            <a:r>
              <a:rPr lang="pl-PL" sz="4000" b="1" dirty="0">
                <a:solidFill>
                  <a:srgbClr val="134191"/>
                </a:solidFill>
                <a:latin typeface="+mn-lt"/>
              </a:rPr>
              <a:t>Dziękuję za uwagę</a:t>
            </a:r>
          </a:p>
        </p:txBody>
      </p:sp>
      <p:sp>
        <p:nvSpPr>
          <p:cNvPr id="8" name="Tytuł 1">
            <a:extLst>
              <a:ext uri="{FF2B5EF4-FFF2-40B4-BE49-F238E27FC236}">
                <a16:creationId xmlns:a16="http://schemas.microsoft.com/office/drawing/2014/main" id="{00F09E40-DE95-4107-9F42-E6EA6368DDD7}"/>
              </a:ext>
            </a:extLst>
          </p:cNvPr>
          <p:cNvSpPr txBox="1">
            <a:spLocks/>
          </p:cNvSpPr>
          <p:nvPr/>
        </p:nvSpPr>
        <p:spPr>
          <a:xfrm>
            <a:off x="-158164" y="4961590"/>
            <a:ext cx="6692551" cy="6552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pl-PL" sz="2000" dirty="0">
                <a:solidFill>
                  <a:srgbClr val="134191"/>
                </a:solidFill>
              </a:rPr>
              <a:t>Katarzyna Kuczyńska-Budka</a:t>
            </a:r>
          </a:p>
          <a:p>
            <a:pPr algn="r">
              <a:lnSpc>
                <a:spcPct val="100000"/>
              </a:lnSpc>
            </a:pPr>
            <a:r>
              <a:rPr lang="pl-PL" sz="2000" dirty="0">
                <a:solidFill>
                  <a:srgbClr val="134191"/>
                </a:solidFill>
              </a:rPr>
              <a:t>Prezydent Gliwic</a:t>
            </a:r>
          </a:p>
        </p:txBody>
      </p:sp>
    </p:spTree>
    <p:extLst>
      <p:ext uri="{BB962C8B-B14F-4D97-AF65-F5344CB8AC3E}">
        <p14:creationId xmlns:p14="http://schemas.microsoft.com/office/powerpoint/2010/main" val="20149838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az 11">
            <a:extLst>
              <a:ext uri="{FF2B5EF4-FFF2-40B4-BE49-F238E27FC236}">
                <a16:creationId xmlns:a16="http://schemas.microsoft.com/office/drawing/2014/main" id="{E42F125B-A967-4C9A-9B01-A50614E71D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4353" y="869623"/>
            <a:ext cx="8037307" cy="5988377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DAFCC9D0-6B17-452B-9795-9D6BE91DEE3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1" r="2072" b="1538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Prostokąt 7">
            <a:extLst>
              <a:ext uri="{FF2B5EF4-FFF2-40B4-BE49-F238E27FC236}">
                <a16:creationId xmlns:a16="http://schemas.microsoft.com/office/drawing/2014/main" id="{31C7A7FE-847E-499D-8FD5-B47AC98D7A40}"/>
              </a:ext>
            </a:extLst>
          </p:cNvPr>
          <p:cNvSpPr/>
          <p:nvPr/>
        </p:nvSpPr>
        <p:spPr>
          <a:xfrm>
            <a:off x="446389" y="538048"/>
            <a:ext cx="4753140" cy="719252"/>
          </a:xfrm>
          <a:prstGeom prst="rect">
            <a:avLst/>
          </a:prstGeom>
          <a:solidFill>
            <a:srgbClr val="4C9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20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AFF0E48-DB8B-42DB-B852-8FB7D9B29A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8167" y="1416470"/>
            <a:ext cx="5329070" cy="4580965"/>
          </a:xfrm>
        </p:spPr>
        <p:txBody>
          <a:bodyPr>
            <a:noAutofit/>
          </a:bodyPr>
          <a:lstStyle/>
          <a:p>
            <a:r>
              <a:rPr lang="pl-PL" sz="2100" dirty="0">
                <a:solidFill>
                  <a:srgbClr val="4C9600"/>
                </a:solidFill>
              </a:rPr>
              <a:t>Łabędy, Brzezinka, osiedle Kopernika </a:t>
            </a:r>
            <a:br>
              <a:rPr lang="pl-PL" sz="2100" dirty="0">
                <a:solidFill>
                  <a:srgbClr val="4C9600"/>
                </a:solidFill>
              </a:rPr>
            </a:br>
            <a:r>
              <a:rPr lang="pl-PL" sz="2100" dirty="0">
                <a:solidFill>
                  <a:srgbClr val="4C9600"/>
                </a:solidFill>
              </a:rPr>
              <a:t>i okolice </a:t>
            </a:r>
            <a:r>
              <a:rPr lang="pl-PL" sz="2100" dirty="0" err="1">
                <a:solidFill>
                  <a:srgbClr val="4C9600"/>
                </a:solidFill>
              </a:rPr>
              <a:t>PreZero</a:t>
            </a:r>
            <a:r>
              <a:rPr lang="pl-PL" sz="2100" dirty="0">
                <a:solidFill>
                  <a:srgbClr val="4C9600"/>
                </a:solidFill>
              </a:rPr>
              <a:t> Areny Gliwice </a:t>
            </a:r>
            <a:r>
              <a:rPr lang="pl-PL" sz="2100" dirty="0"/>
              <a:t>– w tych dzielnicach powstaną nowe węzły przesiadkowe, które ułatwią przemieszczanie się przez miasto. Razem z Centrum Unijnych Projektów Transportowych podpisaliśmy </a:t>
            </a:r>
            <a:br>
              <a:rPr lang="pl-PL" sz="2100" dirty="0"/>
            </a:br>
            <a:r>
              <a:rPr lang="pl-PL" sz="2100" dirty="0"/>
              <a:t>w Warszawie cztery umowy </a:t>
            </a:r>
            <a:br>
              <a:rPr lang="pl-PL" sz="2100" dirty="0"/>
            </a:br>
            <a:r>
              <a:rPr lang="pl-PL" sz="2100" dirty="0"/>
              <a:t>o </a:t>
            </a:r>
            <a:r>
              <a:rPr lang="pl-PL" sz="2100" dirty="0">
                <a:solidFill>
                  <a:srgbClr val="4C9600"/>
                </a:solidFill>
              </a:rPr>
              <a:t>dofinansowanie inwestycji transportowych z Funduszy Europejskich</a:t>
            </a:r>
            <a:r>
              <a:rPr lang="pl-PL" sz="2100" dirty="0"/>
              <a:t>. W wydarzeniu uczestniczył m.in. minister infrastruktury Dariusz Klimczak.</a:t>
            </a:r>
          </a:p>
          <a:p>
            <a:r>
              <a:rPr lang="pl-PL" sz="2100" dirty="0"/>
              <a:t>Łączna wartość inwestycji to ponad </a:t>
            </a:r>
            <a:r>
              <a:rPr lang="pl-PL" sz="2100" dirty="0">
                <a:solidFill>
                  <a:srgbClr val="4C9600"/>
                </a:solidFill>
              </a:rPr>
              <a:t>90 mln zł</a:t>
            </a:r>
            <a:r>
              <a:rPr lang="pl-PL" sz="2100" dirty="0"/>
              <a:t>. Niemal </a:t>
            </a:r>
            <a:r>
              <a:rPr lang="pl-PL" sz="2100" dirty="0">
                <a:solidFill>
                  <a:srgbClr val="4C9600"/>
                </a:solidFill>
              </a:rPr>
              <a:t>61 mln </a:t>
            </a:r>
            <a:r>
              <a:rPr lang="pl-PL" sz="2100" dirty="0"/>
              <a:t>zł z tej kwoty stanowi dofinansowanie z programu Fundusze Europejskie na Infrastrukturę, Klimat, Środowisko 2021–2027.</a:t>
            </a:r>
          </a:p>
          <a:p>
            <a:pPr marL="0" indent="0">
              <a:buNone/>
            </a:pPr>
            <a:endParaRPr lang="pl-PL" sz="2300" dirty="0"/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A79AD3A4-8039-45B7-94D3-971FBD084759}"/>
              </a:ext>
            </a:extLst>
          </p:cNvPr>
          <p:cNvSpPr/>
          <p:nvPr/>
        </p:nvSpPr>
        <p:spPr>
          <a:xfrm>
            <a:off x="7629521" y="6132289"/>
            <a:ext cx="305659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200" dirty="0">
                <a:solidFill>
                  <a:schemeClr val="bg1"/>
                </a:solidFill>
              </a:rPr>
              <a:t>f</a:t>
            </a:r>
            <a:r>
              <a:rPr lang="en-US" sz="1200" dirty="0" err="1">
                <a:solidFill>
                  <a:schemeClr val="bg1"/>
                </a:solidFill>
              </a:rPr>
              <a:t>ot</a:t>
            </a:r>
            <a:r>
              <a:rPr lang="en-US" sz="1200" dirty="0">
                <a:solidFill>
                  <a:schemeClr val="bg1"/>
                </a:solidFill>
              </a:rPr>
              <a:t>. </a:t>
            </a:r>
            <a:r>
              <a:rPr lang="pl-PL" sz="1200" dirty="0">
                <a:solidFill>
                  <a:schemeClr val="bg1"/>
                </a:solidFill>
              </a:rPr>
              <a:t>materiały Ministerstwa Infrastruktury </a:t>
            </a: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4F51EE55-7188-462D-ACBD-43F692C277C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87013"/>
            <a:ext cx="1298036" cy="1310256"/>
          </a:xfrm>
          <a:prstGeom prst="rect">
            <a:avLst/>
          </a:prstGeom>
        </p:spPr>
      </p:pic>
      <p:sp>
        <p:nvSpPr>
          <p:cNvPr id="16" name="Tytuł 15">
            <a:extLst>
              <a:ext uri="{FF2B5EF4-FFF2-40B4-BE49-F238E27FC236}">
                <a16:creationId xmlns:a16="http://schemas.microsoft.com/office/drawing/2014/main" id="{5876A3A2-57B3-4561-8B3C-997A50E7C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480" y="614659"/>
            <a:ext cx="4658958" cy="546847"/>
          </a:xfrm>
        </p:spPr>
        <p:txBody>
          <a:bodyPr>
            <a:noAutofit/>
          </a:bodyPr>
          <a:lstStyle/>
          <a:p>
            <a:r>
              <a:rPr lang="pl-PL" sz="3200" b="1" dirty="0">
                <a:solidFill>
                  <a:schemeClr val="bg1"/>
                </a:solidFill>
                <a:latin typeface="+mn-lt"/>
              </a:rPr>
              <a:t>Nowe węzły przesiadkowe</a:t>
            </a:r>
          </a:p>
        </p:txBody>
      </p:sp>
      <p:pic>
        <p:nvPicPr>
          <p:cNvPr id="18" name="Obraz 17">
            <a:extLst>
              <a:ext uri="{FF2B5EF4-FFF2-40B4-BE49-F238E27FC236}">
                <a16:creationId xmlns:a16="http://schemas.microsoft.com/office/drawing/2014/main" id="{C75A7294-ED8D-44A9-B9C9-C563DB5854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4872" y="6109184"/>
            <a:ext cx="3355131" cy="600207"/>
          </a:xfrm>
          <a:prstGeom prst="rect">
            <a:avLst/>
          </a:prstGeom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C7FA0CFB-C0CA-45ED-97AD-82A94A2434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57870" y="254964"/>
            <a:ext cx="1341236" cy="35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3258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CCF0A604-8B0C-40EE-8407-5CBB8F10AA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7243" y="1038717"/>
            <a:ext cx="6462975" cy="5819283"/>
          </a:xfrm>
          <a:prstGeom prst="rect">
            <a:avLst/>
          </a:prstGeom>
        </p:spPr>
      </p:pic>
      <p:pic>
        <p:nvPicPr>
          <p:cNvPr id="17" name="Obraz 16">
            <a:extLst>
              <a:ext uri="{FF2B5EF4-FFF2-40B4-BE49-F238E27FC236}">
                <a16:creationId xmlns:a16="http://schemas.microsoft.com/office/drawing/2014/main" id="{E9476757-8E58-493F-B532-E45B6B38837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49"/>
          <a:stretch/>
        </p:blipFill>
        <p:spPr>
          <a:xfrm>
            <a:off x="-1" y="8964"/>
            <a:ext cx="12192001" cy="6849036"/>
          </a:xfrm>
          <a:prstGeom prst="rect">
            <a:avLst/>
          </a:prstGeom>
        </p:spPr>
      </p:pic>
      <p:sp>
        <p:nvSpPr>
          <p:cNvPr id="8" name="Prostokąt 7">
            <a:extLst>
              <a:ext uri="{FF2B5EF4-FFF2-40B4-BE49-F238E27FC236}">
                <a16:creationId xmlns:a16="http://schemas.microsoft.com/office/drawing/2014/main" id="{31C7A7FE-847E-499D-8FD5-B47AC98D7A40}"/>
              </a:ext>
            </a:extLst>
          </p:cNvPr>
          <p:cNvSpPr/>
          <p:nvPr/>
        </p:nvSpPr>
        <p:spPr>
          <a:xfrm>
            <a:off x="7547771" y="539926"/>
            <a:ext cx="3568463" cy="727260"/>
          </a:xfrm>
          <a:prstGeom prst="rect">
            <a:avLst/>
          </a:prstGeom>
          <a:solidFill>
            <a:srgbClr val="4C9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20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AFF0E48-DB8B-42DB-B852-8FB7D9B29A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45630" y="1453946"/>
            <a:ext cx="5246370" cy="4821287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110000"/>
              </a:lnSpc>
            </a:pPr>
            <a:r>
              <a:rPr lang="pl-PL" sz="8400" dirty="0"/>
              <a:t>Dobiegł końca kolejny sezon Kąpieliska Leśnego w Gliwicach. Od 1 września obiekt pozostaje zamknięty – i tak będzie aż do </a:t>
            </a:r>
            <a:r>
              <a:rPr lang="pl-PL" sz="8400" dirty="0">
                <a:solidFill>
                  <a:srgbClr val="4C9600"/>
                </a:solidFill>
              </a:rPr>
              <a:t>finału planowanej, kompleksowej przebudowy</a:t>
            </a:r>
            <a:r>
              <a:rPr lang="pl-PL" sz="8400" dirty="0"/>
              <a:t>. </a:t>
            </a:r>
          </a:p>
          <a:p>
            <a:pPr>
              <a:lnSpc>
                <a:spcPct val="110000"/>
              </a:lnSpc>
            </a:pPr>
            <a:r>
              <a:rPr lang="pl-PL" sz="8400" dirty="0"/>
              <a:t>Została ona ujęta w Wieloletniej Prognozie Finansowej. W latach 2026 –2028 przeznaczymy na nią </a:t>
            </a:r>
            <a:r>
              <a:rPr lang="pl-PL" sz="8400" dirty="0">
                <a:solidFill>
                  <a:srgbClr val="4C9600"/>
                </a:solidFill>
              </a:rPr>
              <a:t>17 mln zł</a:t>
            </a:r>
            <a:r>
              <a:rPr lang="pl-PL" sz="8400" dirty="0"/>
              <a:t>. </a:t>
            </a:r>
          </a:p>
          <a:p>
            <a:pPr>
              <a:lnSpc>
                <a:spcPct val="110000"/>
              </a:lnSpc>
            </a:pPr>
            <a:r>
              <a:rPr lang="pl-PL" sz="8400" dirty="0"/>
              <a:t>Pierwszym krokiem było opracowanie dokumentacji projektowej – przetarg wygrała gliwicka firma MWM Sp. z o.o. Sp. komandytowa, która ma </a:t>
            </a:r>
            <a:r>
              <a:rPr lang="pl-PL" sz="8400" dirty="0">
                <a:solidFill>
                  <a:srgbClr val="4C9600"/>
                </a:solidFill>
              </a:rPr>
              <a:t>15 miesięcy na przygotowanie koncepcji i projektu</a:t>
            </a:r>
            <a:r>
              <a:rPr lang="pl-PL" sz="8400" dirty="0"/>
              <a:t>. </a:t>
            </a:r>
          </a:p>
          <a:p>
            <a:pPr>
              <a:lnSpc>
                <a:spcPct val="110000"/>
              </a:lnSpc>
            </a:pPr>
            <a:r>
              <a:rPr lang="pl-PL" sz="8400" dirty="0"/>
              <a:t>Dopiero po ich zakończeniu ogłoszony zostanie przetarg na prace budowlane. </a:t>
            </a:r>
            <a:endParaRPr lang="pl-PL" sz="8400" dirty="0">
              <a:solidFill>
                <a:srgbClr val="4C9600"/>
              </a:solidFill>
            </a:endParaRPr>
          </a:p>
        </p:txBody>
      </p:sp>
      <p:pic>
        <p:nvPicPr>
          <p:cNvPr id="13" name="Obraz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17" y="285731"/>
            <a:ext cx="1340700" cy="363106"/>
          </a:xfrm>
          <a:prstGeom prst="rect">
            <a:avLst/>
          </a:prstGeom>
        </p:spPr>
      </p:pic>
      <p:sp>
        <p:nvSpPr>
          <p:cNvPr id="14" name="Prostokąt 13">
            <a:extLst>
              <a:ext uri="{FF2B5EF4-FFF2-40B4-BE49-F238E27FC236}">
                <a16:creationId xmlns:a16="http://schemas.microsoft.com/office/drawing/2014/main" id="{A79AD3A4-8039-45B7-94D3-971FBD084759}"/>
              </a:ext>
            </a:extLst>
          </p:cNvPr>
          <p:cNvSpPr/>
          <p:nvPr/>
        </p:nvSpPr>
        <p:spPr>
          <a:xfrm>
            <a:off x="2235753" y="6290684"/>
            <a:ext cx="215669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200" dirty="0">
                <a:solidFill>
                  <a:schemeClr val="bg1"/>
                </a:solidFill>
              </a:rPr>
              <a:t>f</a:t>
            </a:r>
            <a:r>
              <a:rPr lang="en-US" sz="1200" dirty="0" err="1">
                <a:solidFill>
                  <a:schemeClr val="bg1"/>
                </a:solidFill>
              </a:rPr>
              <a:t>ot</a:t>
            </a:r>
            <a:r>
              <a:rPr lang="en-US" sz="1200" dirty="0">
                <a:solidFill>
                  <a:schemeClr val="bg1"/>
                </a:solidFill>
              </a:rPr>
              <a:t>. </a:t>
            </a:r>
            <a:r>
              <a:rPr lang="pl-PL" sz="1200" dirty="0">
                <a:solidFill>
                  <a:schemeClr val="bg1"/>
                </a:solidFill>
              </a:rPr>
              <a:t>J. Szymik/</a:t>
            </a:r>
            <a:r>
              <a:rPr lang="en-US" sz="1200" dirty="0">
                <a:solidFill>
                  <a:schemeClr val="bg1"/>
                </a:solidFill>
              </a:rPr>
              <a:t>UM </a:t>
            </a:r>
            <a:r>
              <a:rPr lang="en-US" sz="1200" dirty="0" err="1">
                <a:solidFill>
                  <a:schemeClr val="bg1"/>
                </a:solidFill>
              </a:rPr>
              <a:t>Gliwic</a:t>
            </a:r>
            <a:r>
              <a:rPr lang="pl-PL" sz="1200" dirty="0">
                <a:solidFill>
                  <a:schemeClr val="bg1"/>
                </a:solidFill>
              </a:rPr>
              <a:t>e</a:t>
            </a: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4F51EE55-7188-462D-ACBD-43F692C277C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2451" y="183506"/>
            <a:ext cx="1267182" cy="1270440"/>
          </a:xfrm>
          <a:prstGeom prst="rect">
            <a:avLst/>
          </a:prstGeom>
        </p:spPr>
      </p:pic>
      <p:sp>
        <p:nvSpPr>
          <p:cNvPr id="12" name="Tytuł 1">
            <a:extLst>
              <a:ext uri="{FF2B5EF4-FFF2-40B4-BE49-F238E27FC236}">
                <a16:creationId xmlns:a16="http://schemas.microsoft.com/office/drawing/2014/main" id="{8101935A-A06A-4E0E-89C7-FA1426E29167}"/>
              </a:ext>
            </a:extLst>
          </p:cNvPr>
          <p:cNvSpPr txBox="1">
            <a:spLocks/>
          </p:cNvSpPr>
          <p:nvPr/>
        </p:nvSpPr>
        <p:spPr>
          <a:xfrm>
            <a:off x="8085654" y="467284"/>
            <a:ext cx="3568463" cy="7028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pl-PL" sz="3200" b="1" dirty="0">
                <a:solidFill>
                  <a:schemeClr val="bg1"/>
                </a:solidFill>
                <a:latin typeface="+mn-lt"/>
              </a:rPr>
              <a:t>Czas na Leśne</a:t>
            </a:r>
          </a:p>
        </p:txBody>
      </p:sp>
    </p:spTree>
    <p:extLst>
      <p:ext uri="{BB962C8B-B14F-4D97-AF65-F5344CB8AC3E}">
        <p14:creationId xmlns:p14="http://schemas.microsoft.com/office/powerpoint/2010/main" val="15310579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E2B5B21D-0147-4AEC-A3C7-9CC7D4C632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7123" y="809897"/>
            <a:ext cx="6607526" cy="6048103"/>
          </a:xfrm>
          <a:prstGeom prst="rect">
            <a:avLst/>
          </a:prstGeom>
        </p:spPr>
      </p:pic>
      <p:pic>
        <p:nvPicPr>
          <p:cNvPr id="17" name="Obraz 16">
            <a:extLst>
              <a:ext uri="{FF2B5EF4-FFF2-40B4-BE49-F238E27FC236}">
                <a16:creationId xmlns:a16="http://schemas.microsoft.com/office/drawing/2014/main" id="{37E0B4FF-4433-4A32-B915-DE083F59991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1" r="2072" b="1538"/>
          <a:stretch/>
        </p:blipFill>
        <p:spPr>
          <a:xfrm flipH="1">
            <a:off x="1" y="0"/>
            <a:ext cx="12191999" cy="6857999"/>
          </a:xfrm>
          <a:prstGeom prst="rect">
            <a:avLst/>
          </a:prstGeom>
        </p:spPr>
      </p:pic>
      <p:sp>
        <p:nvSpPr>
          <p:cNvPr id="8" name="Prostokąt 7">
            <a:extLst>
              <a:ext uri="{FF2B5EF4-FFF2-40B4-BE49-F238E27FC236}">
                <a16:creationId xmlns:a16="http://schemas.microsoft.com/office/drawing/2014/main" id="{31C7A7FE-847E-499D-8FD5-B47AC98D7A40}"/>
              </a:ext>
            </a:extLst>
          </p:cNvPr>
          <p:cNvSpPr/>
          <p:nvPr/>
        </p:nvSpPr>
        <p:spPr>
          <a:xfrm>
            <a:off x="755467" y="538048"/>
            <a:ext cx="3955869" cy="702884"/>
          </a:xfrm>
          <a:prstGeom prst="rect">
            <a:avLst/>
          </a:prstGeom>
          <a:solidFill>
            <a:srgbClr val="4C9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200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AFF0E48-DB8B-42DB-B852-8FB7D9B29A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2650" y="1494158"/>
            <a:ext cx="4937760" cy="4737639"/>
          </a:xfrm>
        </p:spPr>
        <p:txBody>
          <a:bodyPr>
            <a:noAutofit/>
          </a:bodyPr>
          <a:lstStyle/>
          <a:p>
            <a:r>
              <a:rPr lang="pl-PL" sz="2100" dirty="0"/>
              <a:t>Podpisaliśmy także umowę z wykonawcą </a:t>
            </a:r>
            <a:r>
              <a:rPr lang="pl-PL" sz="2100" dirty="0">
                <a:solidFill>
                  <a:srgbClr val="4C9600"/>
                </a:solidFill>
              </a:rPr>
              <a:t>inwestycji przy ul. Wiślanej</a:t>
            </a:r>
            <a:r>
              <a:rPr lang="pl-PL" sz="2100" dirty="0"/>
              <a:t>. Powstanie</a:t>
            </a:r>
            <a:r>
              <a:rPr lang="pl-PL" sz="2100" b="1" dirty="0"/>
              <a:t> </a:t>
            </a:r>
            <a:r>
              <a:rPr lang="pl-PL" sz="2100" dirty="0"/>
              <a:t>tam pełnowymiarowe boisko piłkarskie ze sztuczną trawą. Obiekt będzie przystosowany do codziennych treningów </a:t>
            </a:r>
            <a:br>
              <a:rPr lang="pl-PL" sz="2100" dirty="0"/>
            </a:br>
            <a:r>
              <a:rPr lang="pl-PL" sz="2100" dirty="0"/>
              <a:t>i bardziej wymagających rozgrywek sportowych, lecz będą korzystać z niego również mieszkańcy. </a:t>
            </a:r>
          </a:p>
          <a:p>
            <a:r>
              <a:rPr lang="pl-PL" sz="2100" dirty="0"/>
              <a:t>Wartość inwestycji to prawie </a:t>
            </a:r>
            <a:r>
              <a:rPr lang="pl-PL" sz="2100" dirty="0">
                <a:solidFill>
                  <a:srgbClr val="4C9600"/>
                </a:solidFill>
              </a:rPr>
              <a:t>4,9 mln zł</a:t>
            </a:r>
            <a:r>
              <a:rPr lang="pl-PL" sz="2100" dirty="0"/>
              <a:t>. Wkład finansowy Miasta Gliwice wynosi ponad 4,4 mln zł, a wnioskodawcy ponad 430 tys. zł. Dodatkowo wnioskodawca zadeklarował wykonanie świadczeń rzeczowych i pracy społecznej o wartości 120 tys. zł. Wykonawcą inwestycji jest firma BAKO SPORT z Dąbrowy Górniczej.</a:t>
            </a:r>
          </a:p>
          <a:p>
            <a:pPr marL="0" indent="0">
              <a:buNone/>
            </a:pPr>
            <a:endParaRPr lang="pl-PL" sz="2300" dirty="0"/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A79AD3A4-8039-45B7-94D3-971FBD084759}"/>
              </a:ext>
            </a:extLst>
          </p:cNvPr>
          <p:cNvSpPr/>
          <p:nvPr/>
        </p:nvSpPr>
        <p:spPr>
          <a:xfrm>
            <a:off x="7750433" y="6239619"/>
            <a:ext cx="305659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200" dirty="0">
                <a:solidFill>
                  <a:schemeClr val="bg1"/>
                </a:solidFill>
              </a:rPr>
              <a:t>f</a:t>
            </a:r>
            <a:r>
              <a:rPr lang="en-US" sz="1200" dirty="0" err="1">
                <a:solidFill>
                  <a:schemeClr val="bg1"/>
                </a:solidFill>
              </a:rPr>
              <a:t>ot</a:t>
            </a:r>
            <a:r>
              <a:rPr lang="en-US" sz="1200" dirty="0">
                <a:solidFill>
                  <a:schemeClr val="bg1"/>
                </a:solidFill>
              </a:rPr>
              <a:t>. </a:t>
            </a:r>
            <a:r>
              <a:rPr lang="pl-PL" sz="1200" dirty="0">
                <a:solidFill>
                  <a:schemeClr val="bg1"/>
                </a:solidFill>
              </a:rPr>
              <a:t>UM Gliwice </a:t>
            </a: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4F51EE55-7188-462D-ACBD-43F692C277C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8742" y="132966"/>
            <a:ext cx="1341235" cy="1353862"/>
          </a:xfrm>
          <a:prstGeom prst="rect">
            <a:avLst/>
          </a:prstGeom>
        </p:spPr>
      </p:pic>
      <p:sp>
        <p:nvSpPr>
          <p:cNvPr id="16" name="Tytuł 15">
            <a:extLst>
              <a:ext uri="{FF2B5EF4-FFF2-40B4-BE49-F238E27FC236}">
                <a16:creationId xmlns:a16="http://schemas.microsoft.com/office/drawing/2014/main" id="{5876A3A2-57B3-4561-8B3C-997A50E7C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3839" y="630832"/>
            <a:ext cx="3335383" cy="546847"/>
          </a:xfrm>
        </p:spPr>
        <p:txBody>
          <a:bodyPr>
            <a:noAutofit/>
          </a:bodyPr>
          <a:lstStyle/>
          <a:p>
            <a:r>
              <a:rPr lang="pl-PL" sz="3200" b="1" dirty="0">
                <a:solidFill>
                  <a:schemeClr val="bg1"/>
                </a:solidFill>
                <a:latin typeface="+mn-lt"/>
              </a:rPr>
              <a:t>Boisko w Sośnicy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43E1F8F9-5434-4514-A39F-18C39A373C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97188" y="271137"/>
            <a:ext cx="1341236" cy="35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1879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>
            <a:extLst>
              <a:ext uri="{FF2B5EF4-FFF2-40B4-BE49-F238E27FC236}">
                <a16:creationId xmlns:a16="http://schemas.microsoft.com/office/drawing/2014/main" id="{CBCF1829-C958-40E8-A1ED-601EC6701F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0253" y="1008715"/>
            <a:ext cx="7273444" cy="5849285"/>
          </a:xfrm>
          <a:prstGeom prst="rect">
            <a:avLst/>
          </a:prstGeom>
        </p:spPr>
      </p:pic>
      <p:pic>
        <p:nvPicPr>
          <p:cNvPr id="17" name="Obraz 16">
            <a:extLst>
              <a:ext uri="{FF2B5EF4-FFF2-40B4-BE49-F238E27FC236}">
                <a16:creationId xmlns:a16="http://schemas.microsoft.com/office/drawing/2014/main" id="{22BC7F29-E5A0-4BCC-B845-97CD444DF3F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49"/>
          <a:stretch/>
        </p:blipFill>
        <p:spPr>
          <a:xfrm>
            <a:off x="-10134" y="0"/>
            <a:ext cx="12192000" cy="6849035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4F51EE55-7188-462D-ACBD-43F692C277C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8566" y="123350"/>
            <a:ext cx="1418377" cy="1422024"/>
          </a:xfrm>
          <a:prstGeom prst="rect">
            <a:avLst/>
          </a:prstGeom>
        </p:spPr>
      </p:pic>
      <p:sp>
        <p:nvSpPr>
          <p:cNvPr id="8" name="Prostokąt 7">
            <a:extLst>
              <a:ext uri="{FF2B5EF4-FFF2-40B4-BE49-F238E27FC236}">
                <a16:creationId xmlns:a16="http://schemas.microsoft.com/office/drawing/2014/main" id="{31C7A7FE-847E-499D-8FD5-B47AC98D7A40}"/>
              </a:ext>
            </a:extLst>
          </p:cNvPr>
          <p:cNvSpPr/>
          <p:nvPr/>
        </p:nvSpPr>
        <p:spPr>
          <a:xfrm>
            <a:off x="7219439" y="732381"/>
            <a:ext cx="3720353" cy="812993"/>
          </a:xfrm>
          <a:prstGeom prst="rect">
            <a:avLst/>
          </a:prstGeom>
          <a:solidFill>
            <a:srgbClr val="4C9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200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AFF0E48-DB8B-42DB-B852-8FB7D9B29A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4252" y="1863006"/>
            <a:ext cx="4529536" cy="3734786"/>
          </a:xfrm>
        </p:spPr>
        <p:txBody>
          <a:bodyPr>
            <a:noAutofit/>
          </a:bodyPr>
          <a:lstStyle/>
          <a:p>
            <a:r>
              <a:rPr lang="pl-PL" sz="2400" dirty="0"/>
              <a:t>Prace rozpoczęły się także na dwóch innych, ważnych dla dzielnic, ulicach: </a:t>
            </a:r>
            <a:r>
              <a:rPr lang="pl-PL" sz="2400" dirty="0">
                <a:solidFill>
                  <a:srgbClr val="4C9600"/>
                </a:solidFill>
              </a:rPr>
              <a:t>Tulipanów</a:t>
            </a:r>
            <a:r>
              <a:rPr lang="pl-PL" sz="2400" dirty="0"/>
              <a:t> </a:t>
            </a:r>
            <a:br>
              <a:rPr lang="pl-PL" sz="2400" dirty="0"/>
            </a:br>
            <a:r>
              <a:rPr lang="pl-PL" sz="2400" dirty="0"/>
              <a:t>(w Wilczym Gardle) oraz na </a:t>
            </a:r>
            <a:r>
              <a:rPr lang="pl-PL" sz="2400" dirty="0">
                <a:solidFill>
                  <a:srgbClr val="4C9600"/>
                </a:solidFill>
              </a:rPr>
              <a:t>Rubinowej</a:t>
            </a:r>
            <a:r>
              <a:rPr lang="pl-PL" sz="2400" dirty="0"/>
              <a:t> (Stare Gliwice). </a:t>
            </a:r>
          </a:p>
          <a:p>
            <a:r>
              <a:rPr lang="pl-PL" sz="2400" dirty="0"/>
              <a:t>Po zakończeniu remontów zdecydowanie poprawią się tam komfort i bezpieczeństwo jazdy.</a:t>
            </a:r>
          </a:p>
          <a:p>
            <a:pPr marL="0" indent="0">
              <a:buNone/>
            </a:pPr>
            <a:endParaRPr lang="pl-PL" sz="2400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51A2B669-71B5-42F3-918F-8E108CBAC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27466" y="611763"/>
            <a:ext cx="3783107" cy="867172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pl-PL" sz="3200" b="1" dirty="0">
                <a:solidFill>
                  <a:schemeClr val="bg1"/>
                </a:solidFill>
                <a:latin typeface="+mn-lt"/>
              </a:rPr>
              <a:t>Remontujemy ulice</a:t>
            </a:r>
            <a:endParaRPr lang="pl-PL" sz="32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8ACB19C6-6911-425E-8911-CE9DD6AB820D}"/>
              </a:ext>
            </a:extLst>
          </p:cNvPr>
          <p:cNvSpPr/>
          <p:nvPr/>
        </p:nvSpPr>
        <p:spPr>
          <a:xfrm>
            <a:off x="3010796" y="6261482"/>
            <a:ext cx="117437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200" dirty="0">
                <a:solidFill>
                  <a:schemeClr val="bg1"/>
                </a:solidFill>
              </a:rPr>
              <a:t>f</a:t>
            </a:r>
            <a:r>
              <a:rPr lang="en-US" sz="1200" dirty="0" err="1">
                <a:solidFill>
                  <a:schemeClr val="bg1"/>
                </a:solidFill>
              </a:rPr>
              <a:t>ot</a:t>
            </a:r>
            <a:r>
              <a:rPr lang="en-US" sz="1200" dirty="0">
                <a:solidFill>
                  <a:schemeClr val="bg1"/>
                </a:solidFill>
              </a:rPr>
              <a:t>. </a:t>
            </a:r>
            <a:r>
              <a:rPr lang="pl-PL" sz="1200" dirty="0">
                <a:solidFill>
                  <a:schemeClr val="bg1"/>
                </a:solidFill>
              </a:rPr>
              <a:t>ZDM</a:t>
            </a:r>
          </a:p>
        </p:txBody>
      </p:sp>
      <p:pic>
        <p:nvPicPr>
          <p:cNvPr id="13" name="Obraz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424" y="296903"/>
            <a:ext cx="1340700" cy="363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710942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1038</TotalTime>
  <Words>3989</Words>
  <Application>Microsoft Office PowerPoint</Application>
  <PresentationFormat>Panoramiczny</PresentationFormat>
  <Paragraphs>302</Paragraphs>
  <Slides>50</Slides>
  <Notes>44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50</vt:i4>
      </vt:variant>
    </vt:vector>
  </HeadingPairs>
  <TitlesOfParts>
    <vt:vector size="55" baseType="lpstr">
      <vt:lpstr>Arial</vt:lpstr>
      <vt:lpstr>Calibri</vt:lpstr>
      <vt:lpstr>Calibri Light</vt:lpstr>
      <vt:lpstr>Ubuntu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Nowe węzły przesiadkowe</vt:lpstr>
      <vt:lpstr>Prezentacja programu PowerPoint</vt:lpstr>
      <vt:lpstr>Boisko w Sośnicy</vt:lpstr>
      <vt:lpstr>Remontujemy ulice</vt:lpstr>
      <vt:lpstr>Modernizujemy place zabaw</vt:lpstr>
      <vt:lpstr>Zmiany na Kościuszki</vt:lpstr>
      <vt:lpstr>Dla rowerzystów</vt:lpstr>
      <vt:lpstr>Skwer w Sośnicy</vt:lpstr>
      <vt:lpstr>Już można grać</vt:lpstr>
      <vt:lpstr> Mieszkania dla seniorów   </vt:lpstr>
      <vt:lpstr>Prezentacja programu PowerPoint</vt:lpstr>
      <vt:lpstr>Pracujemy nad strategią  Marki Miasta   </vt:lpstr>
      <vt:lpstr>Prezentacja programu PowerPoint</vt:lpstr>
      <vt:lpstr> Gliwickie Forum Biznesu   </vt:lpstr>
      <vt:lpstr>Prezentacja programu PowerPoint</vt:lpstr>
      <vt:lpstr> Spotkanie branżowe</vt:lpstr>
      <vt:lpstr>Prezentacja programu PowerPoint</vt:lpstr>
      <vt:lpstr>Urodziny Cechu</vt:lpstr>
      <vt:lpstr> Wsparcie dla rewitalizacji   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Pełnomocnik ds. uzależnień</vt:lpstr>
      <vt:lpstr>Święto Gliwic</vt:lpstr>
      <vt:lpstr>Prezentacja programu PowerPoint</vt:lpstr>
      <vt:lpstr>Prezentacja programu PowerPoint</vt:lpstr>
      <vt:lpstr>Straszki nie są straszne</vt:lpstr>
      <vt:lpstr>Pożegnaliśmy Stanisława Soykę </vt:lpstr>
      <vt:lpstr>Prezentacja programu PowerPoint</vt:lpstr>
      <vt:lpstr>Prezentacja programu PowerPoint</vt:lpstr>
      <vt:lpstr>Sukces futsalistów </vt:lpstr>
      <vt:lpstr>Prezentacja programu PowerPoint</vt:lpstr>
      <vt:lpstr> Finał urodzin Piasta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zwierzeta.gliwice.eu  </vt:lpstr>
      <vt:lpstr>Prezentacja programu PowerPoint</vt:lpstr>
      <vt:lpstr>Sprawa rodeo w Gliwicach  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Paliczka Katarzyna (zablokowane przeniesienie)</dc:creator>
  <cp:lastModifiedBy>Paliczka Katarzyna (zablokowane przeniesienie)</cp:lastModifiedBy>
  <cp:revision>108</cp:revision>
  <cp:lastPrinted>2025-09-17T13:00:04Z</cp:lastPrinted>
  <dcterms:created xsi:type="dcterms:W3CDTF">2025-09-11T06:02:08Z</dcterms:created>
  <dcterms:modified xsi:type="dcterms:W3CDTF">2025-09-17T13:56:20Z</dcterms:modified>
</cp:coreProperties>
</file>