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57" r:id="rId2"/>
    <p:sldId id="563" r:id="rId3"/>
    <p:sldId id="568" r:id="rId4"/>
    <p:sldId id="526" r:id="rId5"/>
    <p:sldId id="537" r:id="rId6"/>
    <p:sldId id="576" r:id="rId7"/>
    <p:sldId id="579" r:id="rId8"/>
    <p:sldId id="582" r:id="rId9"/>
    <p:sldId id="583" r:id="rId10"/>
    <p:sldId id="584" r:id="rId11"/>
    <p:sldId id="585" r:id="rId12"/>
    <p:sldId id="587" r:id="rId13"/>
    <p:sldId id="588" r:id="rId14"/>
    <p:sldId id="529" r:id="rId15"/>
    <p:sldId id="561" r:id="rId16"/>
    <p:sldId id="575" r:id="rId17"/>
    <p:sldId id="555" r:id="rId18"/>
    <p:sldId id="493" r:id="rId19"/>
    <p:sldId id="558" r:id="rId20"/>
    <p:sldId id="578" r:id="rId21"/>
    <p:sldId id="528" r:id="rId22"/>
    <p:sldId id="567" r:id="rId23"/>
    <p:sldId id="580" r:id="rId24"/>
    <p:sldId id="573" r:id="rId25"/>
    <p:sldId id="458" r:id="rId26"/>
    <p:sldId id="571" r:id="rId27"/>
    <p:sldId id="572" r:id="rId28"/>
    <p:sldId id="574" r:id="rId29"/>
    <p:sldId id="452" r:id="rId30"/>
    <p:sldId id="534" r:id="rId31"/>
    <p:sldId id="436" r:id="rId32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0F54A-7D38-49F1-99C0-B51DAA88C724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431C7-E1F8-4E29-AE63-56DEAC3D09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983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2160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841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Realizacja przedsięwzięcia została podzielona na </a:t>
            </a:r>
            <a:r>
              <a:rPr lang="pl-PL" b="0" dirty="0"/>
              <a:t>dwa etapy</a:t>
            </a:r>
            <a:r>
              <a:rPr lang="pl-PL" dirty="0"/>
              <a:t>. Drugi etap inwestycji obejmie rewitalizację stawu </a:t>
            </a:r>
            <a:r>
              <a:rPr lang="pl-PL" dirty="0" err="1"/>
              <a:t>Szuwarek</a:t>
            </a:r>
            <a:r>
              <a:rPr lang="pl-PL" dirty="0"/>
              <a:t> oraz terenu wokół niego. W pierwotnym założeniu została zaplanowana regulacja i umocnienie jego brzegów, które mają zostać otoczone ciągiem pieszym z nawierzchni z lanego betonu, umożliwiającym komfortowe spacery wokół zbiornika. Zaplanowane są  trzy pomosty widokowe oraz trawiasta plaża z leżakami, jako idealne miejsce do relaksu w ciepłe dni. Brzegi stawu mają zostać obsadzone roślinnością przybrzeżną, która zatrzymuje zanieczyszczenia i wspiera lokalną bioróżnorodność. Od strony ul. Makuszyńskiego, zaplanowano ławki, łąkę kwietną, huśtawki i niewielki placyk z choinką, która w okresie świątecznym będzie cieszyć oko mieszkańców swoimi ozdobami. Pojawi się też 6 miejsc postojowych dla odwiedzających. Skarpy od strony zabudowy szeregowej przy ul. Kownackiej zostaną obsadzone krzewami w naturalnych formach – gatunkami kwitnącymi, które stanowią pożytek dla pszczół oraz owocującymi, będącymi pokarmem dla ptaków. Cały teren zostanie oświetlony latarniami parkowymi oraz oprawami gruntowymi podświetlającymi drzewa, co zapewni bezpieczeństwo i wyjątkowy klimat po zmroku.</a:t>
            </a:r>
          </a:p>
          <a:p>
            <a:r>
              <a:rPr lang="pl-PL" dirty="0"/>
              <a:t>Z roku na rok w stawie </a:t>
            </a:r>
            <a:r>
              <a:rPr lang="pl-PL" dirty="0" err="1"/>
              <a:t>Szuwarek</a:t>
            </a:r>
            <a:r>
              <a:rPr lang="pl-PL" dirty="0"/>
              <a:t> obserwuje się coraz niższy poziom wody. Jak wykazała przeprowadzona ekspertyza przyrodnicza, w zbiorniku nie występują ryby, co wynika z płytkości wody i niskiego poziomu tlenu. </a:t>
            </a:r>
          </a:p>
          <a:p>
            <a:r>
              <a:rPr lang="pl-PL" dirty="0"/>
              <a:t>Z tego powodu w 2026 roku planowana jest realizacja I etapu prac. Równolegle będą trwały działania związane z poziomem warunków hydrologicznych, które mają wskazać czy jest szansa na to, aby w stawie ponownie pojawiła się woda. MZUK planuje zlecić wykonanie ekspertyzy, która pokaże kierunki działania. Po otrzymaniu wniosków z ekspertyzy, możliwe będą dalsze analizy i określenie kierunku tego, jak będzie wyglądał teren wokół stawu – czy zostaniemy przy pierwotnym założeniu, czy wprowadzone będą zmiany w projekcie.</a:t>
            </a:r>
          </a:p>
          <a:p>
            <a:r>
              <a:rPr lang="pl-PL" dirty="0"/>
              <a:t>Projekt „Zagospodarowanie terenu wokół stawu </a:t>
            </a:r>
            <a:r>
              <a:rPr lang="pl-PL" dirty="0" err="1"/>
              <a:t>Szuwarek</a:t>
            </a:r>
            <a:r>
              <a:rPr lang="pl-PL" dirty="0"/>
              <a:t>” to przykład działań łączących troskę o środowisko naturalne z poprawą jakości życia mieszkańców. Teren wokół stawu stanie się przestrzenią rekreacyjną i edukacyjną, zachęcającą do wypoczynku i aktywności na świeżym powietrzu.</a:t>
            </a:r>
          </a:p>
          <a:p>
            <a:r>
              <a:rPr lang="pl-PL" dirty="0"/>
              <a:t>Dokumentacja projektowa powinna być gotowa do końca 2025 roku. Szacunkowy koszt inwestycji będzie znany po uwzględnieniu aktualizacji projektu. W Wieloletniej Prognozie Finansowej zabezpieczonych jest 4 687 000 zł na tę inwestycję z czego część pieniędzy została już wykorzystana przy wstępnych działaniach związanych z inwestycją. </a:t>
            </a: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109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3471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Realizacja przedsięwzięcia została podzielona na </a:t>
            </a:r>
            <a:r>
              <a:rPr lang="pl-PL" b="0" dirty="0"/>
              <a:t>dwa etapy</a:t>
            </a:r>
            <a:r>
              <a:rPr lang="pl-PL" dirty="0"/>
              <a:t>. Drugi etap inwestycji obejmie rewitalizację stawu </a:t>
            </a:r>
            <a:r>
              <a:rPr lang="pl-PL" dirty="0" err="1"/>
              <a:t>Szuwarek</a:t>
            </a:r>
            <a:r>
              <a:rPr lang="pl-PL" dirty="0"/>
              <a:t> oraz terenu wokół niego. W pierwotnym założeniu została zaplanowana regulacja i umocnienie jego brzegów, które mają zostać otoczone ciągiem pieszym z nawierzchni z lanego betonu, umożliwiającym komfortowe spacery wokół zbiornika. Zaplanowane są  trzy pomosty widokowe oraz trawiasta plaża z leżakami, jako idealne miejsce do relaksu w ciepłe dni. Brzegi stawu mają zostać obsadzone roślinnością przybrzeżną, która zatrzymuje zanieczyszczenia i wspiera lokalną bioróżnorodność. Od strony ul. Makuszyńskiego, zaplanowano ławki, łąkę kwietną, huśtawki i niewielki placyk z choinką, która w okresie świątecznym będzie cieszyć oko mieszkańców swoimi ozdobami. Pojawi się też 6 miejsc postojowych dla odwiedzających. Skarpy od strony zabudowy szeregowej przy ul. Kownackiej zostaną obsadzone krzewami w naturalnych formach – gatunkami kwitnącymi, które stanowią pożytek dla pszczół oraz owocującymi, będącymi pokarmem dla ptaków. Cały teren zostanie oświetlony latarniami parkowymi oraz oprawami gruntowymi podświetlającymi drzewa, co zapewni bezpieczeństwo i wyjątkowy klimat po zmroku.</a:t>
            </a:r>
          </a:p>
          <a:p>
            <a:r>
              <a:rPr lang="pl-PL" dirty="0"/>
              <a:t>Z roku na rok w stawie </a:t>
            </a:r>
            <a:r>
              <a:rPr lang="pl-PL" dirty="0" err="1"/>
              <a:t>Szuwarek</a:t>
            </a:r>
            <a:r>
              <a:rPr lang="pl-PL" dirty="0"/>
              <a:t> obserwuje się coraz niższy poziom wody. Jak wykazała przeprowadzona ekspertyza przyrodnicza, w zbiorniku nie występują ryby, co wynika z płytkości wody i niskiego poziomu tlenu. </a:t>
            </a:r>
          </a:p>
          <a:p>
            <a:r>
              <a:rPr lang="pl-PL" dirty="0"/>
              <a:t>Z tego powodu w 2026 roku planowana jest realizacja I etapu prac. Równolegle będą trwały działania związane z poziomem warunków hydrologicznych, które mają wskazać czy jest szansa na to, aby w stawie ponownie pojawiła się woda. MZUK planuje zlecić wykonanie ekspertyzy, która pokaże kierunki działania. Po otrzymaniu wniosków z ekspertyzy, możliwe będą dalsze analizy i określenie kierunku tego, jak będzie wyglądał teren wokół stawu – czy zostaniemy przy pierwotnym założeniu, czy wprowadzone będą zmiany w projekcie.</a:t>
            </a:r>
          </a:p>
          <a:p>
            <a:r>
              <a:rPr lang="pl-PL" dirty="0"/>
              <a:t>Projekt „Zagospodarowanie terenu wokół stawu </a:t>
            </a:r>
            <a:r>
              <a:rPr lang="pl-PL" dirty="0" err="1"/>
              <a:t>Szuwarek</a:t>
            </a:r>
            <a:r>
              <a:rPr lang="pl-PL" dirty="0"/>
              <a:t>” to przykład działań łączących troskę o środowisko naturalne z poprawą jakości życia mieszkańców. Teren wokół stawu stanie się przestrzenią rekreacyjną i edukacyjną, zachęcającą do wypoczynku i aktywności na świeżym powietrzu.</a:t>
            </a:r>
          </a:p>
          <a:p>
            <a:r>
              <a:rPr lang="pl-PL" dirty="0"/>
              <a:t>Dokumentacja projektowa powinna być gotowa do końca 2025 roku. Szacunkowy koszt inwestycji będzie znany po uwzględnieniu aktualizacji projektu. W Wieloletniej Prognozie Finansowej zabezpieczonych jest 4 687 000 zł na tę inwestycję z czego część pieniędzy została już wykorzystana przy wstępnych działaniach związanych z inwestycją. </a:t>
            </a: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7940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4218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2802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6900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2232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709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12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39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3472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5626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503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Fot. M. Buksa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2183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461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66718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67009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1004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8004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74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1173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Globalnie z mózgowym porażeniem dziecięcym zmaga się 17 milionów osób, ale ściśle związanych z ludźmi dotkniętymi mózgowym porażeniem dziecięcym jest nawet 350 milionów. W Polsce, wśród wszystkich dzieci z niepełnosprawnością ruchową, ponad połowę – około 25 tys. – stanowią dzieci z porażeniem mózgowym. Gliwickie obchody Światowego Dnia Mózgowego Porażenia Dziecięcego, które objęłam swoim patronatem, zorganizowali: Miasto Gliwice i Fundacja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NieOdkładalni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61175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9958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8132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9580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8899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Realizacja przedsięwzięcia została podzielona na </a:t>
            </a:r>
            <a:r>
              <a:rPr lang="pl-PL" b="0" dirty="0"/>
              <a:t>dwa etapy</a:t>
            </a:r>
            <a:r>
              <a:rPr lang="pl-PL" dirty="0"/>
              <a:t>. Drugi etap inwestycji obejmie rewitalizację stawu </a:t>
            </a:r>
            <a:r>
              <a:rPr lang="pl-PL" dirty="0" err="1"/>
              <a:t>Szuwarek</a:t>
            </a:r>
            <a:r>
              <a:rPr lang="pl-PL" dirty="0"/>
              <a:t> oraz terenu wokół niego. W pierwotnym założeniu została zaplanowana regulacja i umocnienie jego brzegów, które mają zostać otoczone ciągiem pieszym z nawierzchni z lanego betonu, umożliwiającym komfortowe spacery wokół zbiornika. Zaplanowane są  trzy pomosty widokowe oraz trawiasta plaża z leżakami, jako idealne miejsce do relaksu w ciepłe dni. Brzegi stawu mają zostać obsadzone roślinnością przybrzeżną, która zatrzymuje zanieczyszczenia i wspiera lokalną bioróżnorodność. Od strony ul. Makuszyńskiego, zaplanowano ławki, łąkę kwietną, huśtawki i niewielki placyk z choinką, która w okresie świątecznym będzie cieszyć oko mieszkańców swoimi ozdobami. Pojawi się też 6 miejsc postojowych dla odwiedzających. Skarpy od strony zabudowy szeregowej przy ul. Kownackiej zostaną obsadzone krzewami w naturalnych formach – gatunkami kwitnącymi, które stanowią pożytek dla pszczół oraz owocującymi, będącymi pokarmem dla ptaków. Cały teren zostanie oświetlony latarniami parkowymi oraz oprawami gruntowymi podświetlającymi drzewa, co zapewni bezpieczeństwo i wyjątkowy klimat po zmroku.</a:t>
            </a:r>
          </a:p>
          <a:p>
            <a:r>
              <a:rPr lang="pl-PL" dirty="0"/>
              <a:t>Z roku na rok w stawie </a:t>
            </a:r>
            <a:r>
              <a:rPr lang="pl-PL" dirty="0" err="1"/>
              <a:t>Szuwarek</a:t>
            </a:r>
            <a:r>
              <a:rPr lang="pl-PL" dirty="0"/>
              <a:t> obserwuje się coraz niższy poziom wody. Jak wykazała przeprowadzona ekspertyza przyrodnicza, w zbiorniku nie występują ryby, co wynika z płytkości wody i niskiego poziomu tlenu. </a:t>
            </a:r>
          </a:p>
          <a:p>
            <a:r>
              <a:rPr lang="pl-PL" dirty="0"/>
              <a:t>Z tego powodu w 2026 roku planowana jest realizacja I etapu prac. Równolegle będą trwały działania związane z poziomem warunków hydrologicznych, które mają wskazać czy jest szansa na to, aby w stawie ponownie pojawiła się woda. MZUK planuje zlecić wykonanie ekspertyzy, która pokaże kierunki działania. Po otrzymaniu wniosków z ekspertyzy, możliwe będą dalsze analizy i określenie kierunku tego, jak będzie wyglądał teren wokół stawu – czy zostaniemy przy pierwotnym założeniu, czy wprowadzone będą zmiany w projekcie.</a:t>
            </a:r>
          </a:p>
          <a:p>
            <a:r>
              <a:rPr lang="pl-PL" dirty="0"/>
              <a:t>Projekt „Zagospodarowanie terenu wokół stawu </a:t>
            </a:r>
            <a:r>
              <a:rPr lang="pl-PL" dirty="0" err="1"/>
              <a:t>Szuwarek</a:t>
            </a:r>
            <a:r>
              <a:rPr lang="pl-PL" dirty="0"/>
              <a:t>” to przykład działań łączących troskę o środowisko naturalne z poprawą jakości życia mieszkańców. Teren wokół stawu stanie się przestrzenią rekreacyjną i edukacyjną, zachęcającą do wypoczynku i aktywności na świeżym powietrzu.</a:t>
            </a:r>
          </a:p>
          <a:p>
            <a:r>
              <a:rPr lang="pl-PL" dirty="0"/>
              <a:t>Dokumentacja projektowa powinna być gotowa do końca 2025 roku. Szacunkowy koszt inwestycji będzie znany po uwzględnieniu aktualizacji projektu. W Wieloletniej Prognozie Finansowej zabezpieczonych jest 4 687 000 zł na tę inwestycję z czego część pieniędzy została już wykorzystana przy wstępnych działaniach związanych z inwestycją. </a:t>
            </a: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0772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769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Realizacja przedsięwzięcia została podzielona na </a:t>
            </a:r>
            <a:r>
              <a:rPr lang="pl-PL" b="0" dirty="0"/>
              <a:t>dwa etapy</a:t>
            </a:r>
            <a:r>
              <a:rPr lang="pl-PL" dirty="0"/>
              <a:t>. Drugi etap inwestycji obejmie rewitalizację stawu </a:t>
            </a:r>
            <a:r>
              <a:rPr lang="pl-PL" dirty="0" err="1"/>
              <a:t>Szuwarek</a:t>
            </a:r>
            <a:r>
              <a:rPr lang="pl-PL" dirty="0"/>
              <a:t> oraz terenu wokół niego. W pierwotnym założeniu została zaplanowana regulacja i umocnienie jego brzegów, które mają zostać otoczone ciągiem pieszym z nawierzchni z lanego betonu, umożliwiającym komfortowe spacery wokół zbiornika. Zaplanowane są  trzy pomosty widokowe oraz trawiasta plaża z leżakami, jako idealne miejsce do relaksu w ciepłe dni. Brzegi stawu mają zostać obsadzone roślinnością przybrzeżną, która zatrzymuje zanieczyszczenia i wspiera lokalną bioróżnorodność. Od strony ul. Makuszyńskiego, zaplanowano ławki, łąkę kwietną, huśtawki i niewielki placyk z choinką, która w okresie świątecznym będzie cieszyć oko mieszkańców swoimi ozdobami. Pojawi się też 6 miejsc postojowych dla odwiedzających. Skarpy od strony zabudowy szeregowej przy ul. Kownackiej zostaną obsadzone krzewami w naturalnych formach – gatunkami kwitnącymi, które stanowią pożytek dla pszczół oraz owocującymi, będącymi pokarmem dla ptaków. Cały teren zostanie oświetlony latarniami parkowymi oraz oprawami gruntowymi podświetlającymi drzewa, co zapewni bezpieczeństwo i wyjątkowy klimat po zmroku.</a:t>
            </a:r>
          </a:p>
          <a:p>
            <a:r>
              <a:rPr lang="pl-PL" dirty="0"/>
              <a:t>Z roku na rok w stawie </a:t>
            </a:r>
            <a:r>
              <a:rPr lang="pl-PL" dirty="0" err="1"/>
              <a:t>Szuwarek</a:t>
            </a:r>
            <a:r>
              <a:rPr lang="pl-PL" dirty="0"/>
              <a:t> obserwuje się coraz niższy poziom wody. Jak wykazała przeprowadzona ekspertyza przyrodnicza, w zbiorniku nie występują ryby, co wynika z płytkości wody i niskiego poziomu tlenu. </a:t>
            </a:r>
          </a:p>
          <a:p>
            <a:r>
              <a:rPr lang="pl-PL" dirty="0"/>
              <a:t>Z tego powodu w 2026 roku planowana jest realizacja I etapu prac. Równolegle będą trwały działania związane z poziomem warunków hydrologicznych, które mają wskazać czy jest szansa na to, aby w stawie ponownie pojawiła się woda. MZUK planuje zlecić wykonanie ekspertyzy, która pokaże kierunki działania. Po otrzymaniu wniosków z ekspertyzy, możliwe będą dalsze analizy i określenie kierunku tego, jak będzie wyglądał teren wokół stawu – czy zostaniemy przy pierwotnym założeniu, czy wprowadzone będą zmiany w projekcie.</a:t>
            </a:r>
          </a:p>
          <a:p>
            <a:r>
              <a:rPr lang="pl-PL" dirty="0"/>
              <a:t>Projekt „Zagospodarowanie terenu wokół stawu </a:t>
            </a:r>
            <a:r>
              <a:rPr lang="pl-PL" dirty="0" err="1"/>
              <a:t>Szuwarek</a:t>
            </a:r>
            <a:r>
              <a:rPr lang="pl-PL" dirty="0"/>
              <a:t>” to przykład działań łączących troskę o środowisko naturalne z poprawą jakości życia mieszkańców. Teren wokół stawu stanie się przestrzenią rekreacyjną i edukacyjną, zachęcającą do wypoczynku i aktywności na świeżym powietrzu.</a:t>
            </a:r>
          </a:p>
          <a:p>
            <a:r>
              <a:rPr lang="pl-PL" dirty="0"/>
              <a:t>Dokumentacja projektowa powinna być gotowa do końca 2025 roku. Szacunkowy koszt inwestycji będzie znany po uwzględnieniu aktualizacji projektu. W Wieloletniej Prognozie Finansowej zabezpieczonych jest 4 687 000 zł na tę inwestycję z czego część pieniędzy została już wykorzystana przy wstępnych działaniach związanych z inwestycją. </a:t>
            </a: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731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893EB6-545F-4AA8-A2F4-B631BC946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D334C13-9123-4322-BCEA-8F0A4B643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8BC6598-BE8C-47A2-8B82-158DC3EED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E791-F416-4E6C-A923-BFB27D535A25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289098-CF8B-48DE-B86D-98DE4C49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054F0C8-9406-461A-9D31-B7FD95BC3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BDEE-E3EC-4804-AAAC-EDC1A476B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320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97353C-233F-49B8-A25E-0D0ECD06A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9D98CD5-44AB-42F1-B901-0E6A01E28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B69555-AF45-4A4B-B422-37E0836C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E791-F416-4E6C-A923-BFB27D535A25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ADE577-1885-4D7B-94A7-FFE4DAA7C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BBF6463-3409-46EC-861E-D16487854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BDEE-E3EC-4804-AAAC-EDC1A476B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0704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907E1D6-3B24-4B3A-9D3E-214B11F83E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5424B18-CD3F-485D-9EA3-3B3078CD4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51852A-8F86-4ECB-AB89-DC84F283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E791-F416-4E6C-A923-BFB27D535A25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B1FB21-C541-47AB-91D1-ECFF0AFE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A38AF3-B118-47F7-B7F9-FFF25EF22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BDEE-E3EC-4804-AAAC-EDC1A476B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112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EE9799-E4FD-4CF7-98C0-61F642A08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7DF25E-FC95-4914-8F65-BED0B764F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420395B-2E01-426B-80BB-F082637A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E791-F416-4E6C-A923-BFB27D535A25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44D94C-7E0D-4D10-880F-3CB12F08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5F1B8FE-0391-42D4-A124-46C9FF2E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BDEE-E3EC-4804-AAAC-EDC1A476B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861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954CA5-7A86-40B1-9336-C2B989AAA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D5850CF-F5CE-41E7-94FB-31A860235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D284931-3AA0-4B8E-9647-E8C475DE9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E791-F416-4E6C-A923-BFB27D535A25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03DA64-4478-444E-A8AA-F50897935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D50D93-5004-4124-9C6B-52F929F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BDEE-E3EC-4804-AAAC-EDC1A476B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62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B47639-4529-457F-A179-E0A69CD21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2D2312-42D2-4C7F-A438-3BAE9E070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F55D84-4F70-4CA2-8FCF-34F442555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A69FD25-420F-4E51-B85E-55E481DED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E791-F416-4E6C-A923-BFB27D535A25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6256C99-6D86-4424-94E0-FEB10E750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8FC9E40-B270-43D8-B9F9-96D60BC4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BDEE-E3EC-4804-AAAC-EDC1A476B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389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2D4E9C-7C4C-4C52-8E86-0DC307971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5096E07-8ADB-4060-BB06-C2314565F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B891F55-2894-4036-AA23-A01D03B6B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337EF6-D909-4BD3-BE07-6B71D5016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9083F2C-4C20-4186-A373-EE3556EE7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460C15E-07FB-4B64-BA06-E9E21A35F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E791-F416-4E6C-A923-BFB27D535A25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49986C6-B866-4738-A7BA-90D1D4F83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16083D5-7930-4CA2-B888-B87822E65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BDEE-E3EC-4804-AAAC-EDC1A476B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31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7BC457-685F-4CAD-BE6A-0A20FA2D9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82DE31C-163D-452B-9385-384ED712F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E791-F416-4E6C-A923-BFB27D535A25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9DAFFC7-2F0C-4B3F-9DEC-92DBA17B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998A82E-4779-4250-8D04-DE8F66436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BDEE-E3EC-4804-AAAC-EDC1A476B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4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E285412-BBCF-47E1-878E-323C12667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E791-F416-4E6C-A923-BFB27D535A25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FC05A6A-E3AE-4F94-834E-3E1FD692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6341270-FF87-4453-8904-5EB1B2C4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BDEE-E3EC-4804-AAAC-EDC1A476B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9152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08CA56-1D84-4BD8-AF31-7F835818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B7E0E7-0672-4A2C-BE1D-E22CA6471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6DE50EF-D7F2-4315-868B-F96168D57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045DA92-B3FD-4BF9-A0E3-87552C6A5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E791-F416-4E6C-A923-BFB27D535A25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1159607-BECA-4039-97A5-AE14D6C89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E76DE5C-A866-4A4A-B653-04CAA177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BDEE-E3EC-4804-AAAC-EDC1A476B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55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0CD527-BB76-4086-9583-3E7559C0D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8D17F6B-D041-4ED2-96F3-AE7FE1628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7BE5DA-E1F0-417B-A286-017E0C8EF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6C27520-77C0-41B0-9927-E3CC0E8C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3E791-F416-4E6C-A923-BFB27D535A25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5C4799E-DFA8-43E9-B088-0BC410B0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32D8977-BD6F-492A-BEA8-77D9E0FC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BDEE-E3EC-4804-AAAC-EDC1A476B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626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83CD054-E94E-46E2-8D7C-43EE6F5BB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1911BAC-0C45-406E-97D7-446DA289B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DCF1748-2EE0-4F7C-B7FD-A6E4A236F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3E791-F416-4E6C-A923-BFB27D535A25}" type="datetimeFigureOut">
              <a:rPr lang="pl-PL" smtClean="0"/>
              <a:t>21.05.2026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5E6D5B-97F4-43D1-815D-34B351BE3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8D99BA-C74B-4F88-A538-E844B72C0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EBDEE-E3EC-4804-AAAC-EDC1A476B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692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>
            <a:extLst>
              <a:ext uri="{FF2B5EF4-FFF2-40B4-BE49-F238E27FC236}">
                <a16:creationId xmlns:a16="http://schemas.microsoft.com/office/drawing/2014/main" id="{1CA0F3EF-2172-46AA-9882-7F22441CF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873" t="38966"/>
          <a:stretch/>
        </p:blipFill>
        <p:spPr>
          <a:xfrm>
            <a:off x="0" y="-111116"/>
            <a:ext cx="10677378" cy="696911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8DAC426-8878-4FAA-9B63-4CC1F48F3E3F}"/>
              </a:ext>
            </a:extLst>
          </p:cNvPr>
          <p:cNvSpPr txBox="1"/>
          <p:nvPr/>
        </p:nvSpPr>
        <p:spPr>
          <a:xfrm>
            <a:off x="7261943" y="4429219"/>
            <a:ext cx="398115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134191"/>
                </a:solidFill>
                <a:latin typeface="Ubuntu" panose="020B0504030602030204" pitchFamily="34" charset="0"/>
              </a:rPr>
              <a:t>INFORMACJA</a:t>
            </a:r>
          </a:p>
          <a:p>
            <a:pPr algn="ctr"/>
            <a:r>
              <a:rPr lang="pl-PL" sz="2800" b="1" dirty="0">
                <a:solidFill>
                  <a:srgbClr val="134191"/>
                </a:solidFill>
                <a:latin typeface="Ubuntu" panose="020B0504030602030204" pitchFamily="34" charset="0"/>
              </a:rPr>
              <a:t>Z PRACY PREZYDENT</a:t>
            </a:r>
          </a:p>
          <a:p>
            <a:pPr algn="ctr"/>
            <a:r>
              <a:rPr lang="pl-PL" sz="2800" b="1" dirty="0">
                <a:solidFill>
                  <a:srgbClr val="134191"/>
                </a:solidFill>
                <a:latin typeface="Ubuntu" panose="020B0504030602030204" pitchFamily="34" charset="0"/>
              </a:rPr>
              <a:t>MIASTA GLIWICE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DDA6D8A-30B0-46ED-BDDA-DB3A189C9C4B}"/>
              </a:ext>
            </a:extLst>
          </p:cNvPr>
          <p:cNvSpPr txBox="1"/>
          <p:nvPr/>
        </p:nvSpPr>
        <p:spPr>
          <a:xfrm>
            <a:off x="6222612" y="5814214"/>
            <a:ext cx="55862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rgbClr val="134191"/>
                </a:solidFill>
                <a:latin typeface="Ubuntu" panose="020B0504030602030204" pitchFamily="34" charset="0"/>
              </a:rPr>
              <a:t>za okres od 24 kwietnia do 21 maja 2026 r.</a:t>
            </a:r>
          </a:p>
        </p:txBody>
      </p:sp>
    </p:spTree>
    <p:extLst>
      <p:ext uri="{BB962C8B-B14F-4D97-AF65-F5344CB8AC3E}">
        <p14:creationId xmlns:p14="http://schemas.microsoft.com/office/powerpoint/2010/main" val="1037795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A1CABA-5DFD-4285-8678-257A2AC76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532"/>
            <a:ext cx="6333067" cy="633346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DC08183-67C1-4EC2-AD3B-81A078C26C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217011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659841" y="319605"/>
            <a:ext cx="4966447" cy="83591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400" b="1" dirty="0"/>
              <a:t>Nie tylko dla rowerzystów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884894" y="386876"/>
            <a:ext cx="4849905" cy="518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pl-PL" sz="33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4" y="342978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2" y="1270000"/>
            <a:ext cx="4966447" cy="5480423"/>
          </a:xfrm>
        </p:spPr>
        <p:txBody>
          <a:bodyPr>
            <a:noAutofit/>
          </a:bodyPr>
          <a:lstStyle/>
          <a:p>
            <a:r>
              <a:rPr lang="pl-PL" sz="2000" dirty="0"/>
              <a:t>Budowa blisko 1,5-kilometrowej drogi pieszo-rowerowej wzdłuż </a:t>
            </a:r>
            <a:r>
              <a:rPr lang="pl-PL" sz="2000" b="1" dirty="0">
                <a:solidFill>
                  <a:srgbClr val="008000"/>
                </a:solidFill>
              </a:rPr>
              <a:t>ul. Edisona </a:t>
            </a:r>
            <a:r>
              <a:rPr lang="pl-PL" sz="2000" dirty="0"/>
              <a:t>wchodzi w </a:t>
            </a:r>
            <a:r>
              <a:rPr lang="pl-PL" sz="2000" b="1" dirty="0">
                <a:solidFill>
                  <a:srgbClr val="008000"/>
                </a:solidFill>
              </a:rPr>
              <a:t>decydującą fazę</a:t>
            </a:r>
            <a:r>
              <a:rPr lang="pl-PL" sz="2000" dirty="0"/>
              <a:t>. Nowa trasa połączy ul. Łabędzką z ul. Portową, zapewniając wygodne i bezpieczne połączenie.</a:t>
            </a:r>
          </a:p>
          <a:p>
            <a:r>
              <a:rPr lang="pl-PL" sz="2000" dirty="0"/>
              <a:t>Prace zostały podzielone na </a:t>
            </a:r>
            <a:r>
              <a:rPr lang="pl-PL" sz="2000" b="1" dirty="0">
                <a:solidFill>
                  <a:srgbClr val="008000"/>
                </a:solidFill>
              </a:rPr>
              <a:t>dwa etapy</a:t>
            </a:r>
            <a:r>
              <a:rPr lang="pl-PL" sz="2000" dirty="0"/>
              <a:t>. </a:t>
            </a:r>
            <a:br>
              <a:rPr lang="pl-PL" sz="2000" dirty="0"/>
            </a:br>
            <a:r>
              <a:rPr lang="pl-PL" sz="2000" dirty="0"/>
              <a:t>Na pierwszym odcinku roboty są już niemal zakończone – do wykonania pozostały ostatnie elementy, w tym ułożenie warstwy asfaltu oraz uporządkowanie terenu wokół inwestycji. Coraz bliżej finału są również prace na drugim fragmencie trasy, prowadzącym w kierunku ul. Łabędzkiej.</a:t>
            </a:r>
          </a:p>
          <a:p>
            <a:r>
              <a:rPr lang="pl-PL" sz="2000" dirty="0"/>
              <a:t>Odcinek trasy wzdłuż ul. Edisona ma zostać </a:t>
            </a:r>
            <a:r>
              <a:rPr lang="pl-PL" sz="2000" b="1" dirty="0">
                <a:solidFill>
                  <a:srgbClr val="008000"/>
                </a:solidFill>
              </a:rPr>
              <a:t>przedłużony dalej </a:t>
            </a:r>
            <a:r>
              <a:rPr lang="pl-PL" sz="2000" dirty="0"/>
              <a:t>-</a:t>
            </a:r>
            <a:r>
              <a:rPr lang="pl-PL" sz="2000" b="1" dirty="0">
                <a:solidFill>
                  <a:srgbClr val="008000"/>
                </a:solidFill>
              </a:rPr>
              <a:t> </a:t>
            </a:r>
            <a:r>
              <a:rPr lang="pl-PL" sz="2000" dirty="0"/>
              <a:t>przez ul. Łabędzką aż do ul. Andersa.  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B484D73-5100-4666-910A-C2ACE6565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523" y="524531"/>
            <a:ext cx="1261981" cy="126198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982D22E-6D15-4976-9723-34E03624370B}"/>
              </a:ext>
            </a:extLst>
          </p:cNvPr>
          <p:cNvSpPr/>
          <p:nvPr/>
        </p:nvSpPr>
        <p:spPr>
          <a:xfrm>
            <a:off x="528793" y="6215524"/>
            <a:ext cx="2057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Fot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pl-PL" sz="1000" dirty="0">
                <a:solidFill>
                  <a:schemeClr val="bg1"/>
                </a:solidFill>
              </a:rPr>
              <a:t>ZDM</a:t>
            </a:r>
          </a:p>
        </p:txBody>
      </p:sp>
    </p:spTree>
    <p:extLst>
      <p:ext uri="{BB962C8B-B14F-4D97-AF65-F5344CB8AC3E}">
        <p14:creationId xmlns:p14="http://schemas.microsoft.com/office/powerpoint/2010/main" val="1881163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925CEED-50C2-4D53-9BDD-1531752B7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48" y="838200"/>
            <a:ext cx="6702418" cy="6807200"/>
          </a:xfrm>
          <a:prstGeom prst="rect">
            <a:avLst/>
          </a:prstGeom>
        </p:spPr>
      </p:pic>
      <p:pic>
        <p:nvPicPr>
          <p:cNvPr id="18" name="Obraz 17" descr="Autobus Irizar.">
            <a:extLst>
              <a:ext uri="{FF2B5EF4-FFF2-40B4-BE49-F238E27FC236}">
                <a16:creationId xmlns:a16="http://schemas.microsoft.com/office/drawing/2014/main" id="{BEC6FF95-48E6-466A-948D-AAD22CBEAE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55036" y="0"/>
            <a:ext cx="12297830" cy="6950021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316414" y="466195"/>
            <a:ext cx="5166058" cy="83900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256196" y="466195"/>
            <a:ext cx="5286493" cy="704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Przebudowa skrzyżowania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857" y="1578799"/>
            <a:ext cx="4748159" cy="5203990"/>
          </a:xfrm>
        </p:spPr>
        <p:txBody>
          <a:bodyPr>
            <a:noAutofit/>
          </a:bodyPr>
          <a:lstStyle/>
          <a:p>
            <a:r>
              <a:rPr lang="pl-PL" sz="2000" dirty="0"/>
              <a:t>Roboty przy przebudowie </a:t>
            </a:r>
            <a:r>
              <a:rPr lang="pl-PL" sz="2000" b="1" dirty="0">
                <a:solidFill>
                  <a:srgbClr val="008000"/>
                </a:solidFill>
              </a:rPr>
              <a:t>skrzyżowania ulic </a:t>
            </a:r>
            <a:r>
              <a:rPr lang="pl-PL" sz="2000" b="1" dirty="0" err="1">
                <a:solidFill>
                  <a:srgbClr val="008000"/>
                </a:solidFill>
              </a:rPr>
              <a:t>Orlickiego</a:t>
            </a:r>
            <a:r>
              <a:rPr lang="pl-PL" sz="2000" b="1" dirty="0">
                <a:solidFill>
                  <a:srgbClr val="008000"/>
                </a:solidFill>
              </a:rPr>
              <a:t> i Wyspiańskiego </a:t>
            </a:r>
            <a:r>
              <a:rPr lang="pl-PL" sz="2000" dirty="0"/>
              <a:t>postępują zgodnie z harmonogramem. W terenie widać już wyraźne zmiany - oprócz likwidacji dotychczasowych powierzchni wyłączonych z ruchu pojawiły się wyspy kanalizujące ruch.</a:t>
            </a:r>
          </a:p>
          <a:p>
            <a:r>
              <a:rPr lang="pl-PL" sz="2000" dirty="0"/>
              <a:t>Inwestycja obejmuje również kompleksową </a:t>
            </a:r>
            <a:r>
              <a:rPr lang="pl-PL" sz="2000" b="1" dirty="0">
                <a:solidFill>
                  <a:srgbClr val="008000"/>
                </a:solidFill>
              </a:rPr>
              <a:t>modernizację infrastruktury rowerowej</a:t>
            </a:r>
            <a:r>
              <a:rPr lang="pl-PL" sz="2000" dirty="0"/>
              <a:t>. </a:t>
            </a:r>
          </a:p>
          <a:p>
            <a:r>
              <a:rPr lang="pl-PL" sz="2000" dirty="0"/>
              <a:t>Rowerzyści zyskają możliwość bezpiecznego włączenia się do ruchu </a:t>
            </a:r>
            <a:br>
              <a:rPr lang="pl-PL" sz="2000" dirty="0"/>
            </a:br>
            <a:r>
              <a:rPr lang="pl-PL" sz="2000" dirty="0"/>
              <a:t>w relacji do i z kierunku ulicy Wyspiańskiego, a także nową jakość przejazdu wzdłuż ulicy </a:t>
            </a:r>
            <a:r>
              <a:rPr lang="pl-PL" sz="2000" dirty="0" err="1"/>
              <a:t>Orlickiego</a:t>
            </a:r>
            <a:r>
              <a:rPr lang="pl-PL" sz="2000" dirty="0"/>
              <a:t>.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8744127" y="6342525"/>
            <a:ext cx="23487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886CD15-941B-4F91-8378-8E47A006D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86" y="284642"/>
            <a:ext cx="1340700" cy="36310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AF1FF0A-4DA5-4FA7-A6BE-D408DD08F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53" y="466195"/>
            <a:ext cx="1255371" cy="120012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54A59B5-F55B-4C8E-97A5-164429E0B141}"/>
              </a:ext>
            </a:extLst>
          </p:cNvPr>
          <p:cNvSpPr/>
          <p:nvPr/>
        </p:nvSpPr>
        <p:spPr>
          <a:xfrm>
            <a:off x="11092871" y="6357913"/>
            <a:ext cx="9636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Fot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  <a:r>
              <a:rPr lang="pl-PL" sz="1000" dirty="0">
                <a:solidFill>
                  <a:schemeClr val="bg1"/>
                </a:solidFill>
              </a:rPr>
              <a:t> ZDM</a:t>
            </a:r>
          </a:p>
        </p:txBody>
      </p:sp>
    </p:spTree>
    <p:extLst>
      <p:ext uri="{BB962C8B-B14F-4D97-AF65-F5344CB8AC3E}">
        <p14:creationId xmlns:p14="http://schemas.microsoft.com/office/powerpoint/2010/main" val="3935969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56D72F4-8870-4320-AD97-3BF26AA7D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20" y="905436"/>
            <a:ext cx="7932060" cy="595256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FDA10A3-83B6-4F94-8D8A-1A60A09DC7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217011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678706" y="251708"/>
            <a:ext cx="4966447" cy="78889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400" b="1" dirty="0"/>
              <a:t>Remonty gliwickich ulic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884894" y="386876"/>
            <a:ext cx="4849905" cy="518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pl-PL" sz="33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4" y="342978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706" y="1175770"/>
            <a:ext cx="5056093" cy="5574653"/>
          </a:xfrm>
        </p:spPr>
        <p:txBody>
          <a:bodyPr>
            <a:noAutofit/>
          </a:bodyPr>
          <a:lstStyle/>
          <a:p>
            <a:r>
              <a:rPr lang="pl-PL" sz="2100" dirty="0"/>
              <a:t>Do finału zmierzają roboty drogowe realizowane na </a:t>
            </a:r>
            <a:r>
              <a:rPr lang="pl-PL" sz="2100" b="1" dirty="0">
                <a:solidFill>
                  <a:srgbClr val="008000"/>
                </a:solidFill>
              </a:rPr>
              <a:t>ul. Rubinowej</a:t>
            </a:r>
            <a:r>
              <a:rPr lang="pl-PL" sz="2100" dirty="0"/>
              <a:t>.</a:t>
            </a:r>
          </a:p>
          <a:p>
            <a:r>
              <a:rPr lang="pl-PL" sz="2100" dirty="0"/>
              <a:t>Wymieniana jest tam </a:t>
            </a:r>
            <a:r>
              <a:rPr lang="pl-PL" sz="2100" b="1" dirty="0">
                <a:solidFill>
                  <a:srgbClr val="008000"/>
                </a:solidFill>
              </a:rPr>
              <a:t>nawierzchnia jezdni, zatok postojowych oraz chodników</a:t>
            </a:r>
            <a:r>
              <a:rPr lang="pl-PL" sz="2100" dirty="0"/>
              <a:t>. Inwestycja obejmuje odcinek od </a:t>
            </a:r>
            <a:r>
              <a:rPr lang="pl-PL" sz="2100" b="1" dirty="0">
                <a:solidFill>
                  <a:srgbClr val="008000"/>
                </a:solidFill>
              </a:rPr>
              <a:t>skrzyżowania z ul. Sadową do ul. Szafirowej</a:t>
            </a:r>
            <a:r>
              <a:rPr lang="pl-PL" sz="2100" dirty="0"/>
              <a:t>. W ramach zadania porządkowana jest także infrastruktura towarzysząca, poprawiona zostanie również estetyka całego odcinka ulicy.</a:t>
            </a:r>
          </a:p>
          <a:p>
            <a:r>
              <a:rPr lang="pl-PL" sz="2100" dirty="0"/>
              <a:t>Wkrótce powinny zakończyć się też prace na </a:t>
            </a:r>
            <a:r>
              <a:rPr lang="pl-PL" sz="2100" b="1" dirty="0">
                <a:solidFill>
                  <a:srgbClr val="008000"/>
                </a:solidFill>
              </a:rPr>
              <a:t>ul. Knurowskiej </a:t>
            </a:r>
            <a:r>
              <a:rPr lang="pl-PL" sz="2100" dirty="0"/>
              <a:t>– na odcinku </a:t>
            </a:r>
            <a:br>
              <a:rPr lang="pl-PL" sz="2100" dirty="0"/>
            </a:br>
            <a:r>
              <a:rPr lang="pl-PL" sz="2100" b="1" dirty="0">
                <a:solidFill>
                  <a:srgbClr val="008000"/>
                </a:solidFill>
              </a:rPr>
              <a:t>od ul. Żurawinowej do Szparagowej</a:t>
            </a:r>
            <a:r>
              <a:rPr lang="pl-PL" sz="2100" dirty="0"/>
              <a:t>.</a:t>
            </a:r>
          </a:p>
          <a:p>
            <a:r>
              <a:rPr lang="pl-PL" sz="2100" dirty="0"/>
              <a:t>Na odcinku o długości ok. 300 m remontowana jest tam </a:t>
            </a:r>
            <a:r>
              <a:rPr lang="pl-PL" sz="2100" b="1" dirty="0">
                <a:solidFill>
                  <a:srgbClr val="008000"/>
                </a:solidFill>
              </a:rPr>
              <a:t>nawierzchnia jezdni i chodnika</a:t>
            </a:r>
            <a:r>
              <a:rPr lang="pl-PL" sz="2100" dirty="0"/>
              <a:t>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B484D73-5100-4666-910A-C2ACE6565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523" y="524531"/>
            <a:ext cx="1261981" cy="126198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982D22E-6D15-4976-9723-34E03624370B}"/>
              </a:ext>
            </a:extLst>
          </p:cNvPr>
          <p:cNvSpPr/>
          <p:nvPr/>
        </p:nvSpPr>
        <p:spPr>
          <a:xfrm>
            <a:off x="528793" y="6215524"/>
            <a:ext cx="2057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Fot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pl-PL" sz="1000" dirty="0">
                <a:solidFill>
                  <a:schemeClr val="bg1"/>
                </a:solidFill>
              </a:rPr>
              <a:t>ZDM</a:t>
            </a:r>
          </a:p>
        </p:txBody>
      </p:sp>
    </p:spTree>
    <p:extLst>
      <p:ext uri="{BB962C8B-B14F-4D97-AF65-F5344CB8AC3E}">
        <p14:creationId xmlns:p14="http://schemas.microsoft.com/office/powerpoint/2010/main" val="2552720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91A1526-064A-40FF-ACA9-03DBAFDE0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47" y="722811"/>
            <a:ext cx="7518705" cy="6135189"/>
          </a:xfrm>
          <a:prstGeom prst="rect">
            <a:avLst/>
          </a:prstGeom>
        </p:spPr>
      </p:pic>
      <p:pic>
        <p:nvPicPr>
          <p:cNvPr id="14" name="Obraz 13" descr="Autobus Irizar.">
            <a:extLst>
              <a:ext uri="{FF2B5EF4-FFF2-40B4-BE49-F238E27FC236}">
                <a16:creationId xmlns:a16="http://schemas.microsoft.com/office/drawing/2014/main" id="{49F57336-1DE2-4898-A705-61B07C19B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-105830" y="-92021"/>
            <a:ext cx="12297830" cy="6950021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555812" y="179294"/>
            <a:ext cx="4303060" cy="83862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316414" y="351845"/>
            <a:ext cx="4748611" cy="363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Brzegiem Kłodnicy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75" y="1183341"/>
            <a:ext cx="5286492" cy="5620849"/>
          </a:xfrm>
        </p:spPr>
        <p:txBody>
          <a:bodyPr>
            <a:noAutofit/>
          </a:bodyPr>
          <a:lstStyle/>
          <a:p>
            <a:r>
              <a:rPr lang="pl-PL" sz="2200" dirty="0"/>
              <a:t>Ogłosiliśmy przetarg na realizację zadania </a:t>
            </a:r>
            <a:r>
              <a:rPr lang="pl-PL" sz="2200" b="1" dirty="0">
                <a:solidFill>
                  <a:srgbClr val="008000"/>
                </a:solidFill>
              </a:rPr>
              <a:t>„Budowa drogi dla pieszych i rowerów wzdłuż rzeki Kłodnicy od ul. </a:t>
            </a:r>
            <a:r>
              <a:rPr lang="pl-PL" sz="2200" b="1" dirty="0" err="1">
                <a:solidFill>
                  <a:srgbClr val="008000"/>
                </a:solidFill>
              </a:rPr>
              <a:t>Orlickiego</a:t>
            </a:r>
            <a:r>
              <a:rPr lang="pl-PL" sz="2200" b="1" dirty="0">
                <a:solidFill>
                  <a:srgbClr val="008000"/>
                </a:solidFill>
              </a:rPr>
              <a:t> </a:t>
            </a:r>
            <a:br>
              <a:rPr lang="pl-PL" sz="2200" b="1" dirty="0">
                <a:solidFill>
                  <a:srgbClr val="008000"/>
                </a:solidFill>
              </a:rPr>
            </a:br>
            <a:r>
              <a:rPr lang="pl-PL" sz="2200" b="1" dirty="0">
                <a:solidFill>
                  <a:srgbClr val="008000"/>
                </a:solidFill>
              </a:rPr>
              <a:t>do ul. Staromiejskiej - ETAP I – </a:t>
            </a:r>
            <a:br>
              <a:rPr lang="pl-PL" sz="2200" b="1" dirty="0">
                <a:solidFill>
                  <a:srgbClr val="008000"/>
                </a:solidFill>
              </a:rPr>
            </a:br>
            <a:r>
              <a:rPr lang="pl-PL" sz="2200" b="1" dirty="0">
                <a:solidFill>
                  <a:srgbClr val="008000"/>
                </a:solidFill>
              </a:rPr>
              <a:t>ul. Nadrzeczna”. </a:t>
            </a:r>
          </a:p>
          <a:p>
            <a:r>
              <a:rPr lang="pl-PL" sz="2200" dirty="0"/>
              <a:t>Inwestycja swoim zakresem obejmuje m.in. przebudowę i rozbudowę </a:t>
            </a:r>
            <a:br>
              <a:rPr lang="pl-PL" sz="2200" dirty="0"/>
            </a:br>
            <a:r>
              <a:rPr lang="pl-PL" sz="2200" dirty="0"/>
              <a:t>ul. Nadrzecznej (chodnik i droga dla rowerów), przebudowę zjazdów do garaży, przejazdy do szlaku rowerowego </a:t>
            </a:r>
            <a:br>
              <a:rPr lang="pl-PL" sz="2200" dirty="0"/>
            </a:br>
            <a:r>
              <a:rPr lang="pl-PL" sz="2200" dirty="0"/>
              <a:t>w kierunku ul. Góry Chełmskiej oraz do centrum handlowego, pętlę indukcyjną </a:t>
            </a:r>
            <a:br>
              <a:rPr lang="pl-PL" sz="2200" dirty="0"/>
            </a:br>
            <a:r>
              <a:rPr lang="pl-PL" sz="2200" dirty="0"/>
              <a:t>z wyświetlaczem (licznikiem) rowerowym, przebudowę istniejącej infrastruktury podziemnej oraz budowę kanału technologicznego i kanalizacji deszczowej.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8744127" y="6342525"/>
            <a:ext cx="23487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886CD15-941B-4F91-8378-8E47A006D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86" y="284642"/>
            <a:ext cx="1340700" cy="36310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AF1FF0A-4DA5-4FA7-A6BE-D408DD08F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76" y="452959"/>
            <a:ext cx="1255371" cy="120012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54A59B5-F55B-4C8E-97A5-164429E0B141}"/>
              </a:ext>
            </a:extLst>
          </p:cNvPr>
          <p:cNvSpPr/>
          <p:nvPr/>
        </p:nvSpPr>
        <p:spPr>
          <a:xfrm>
            <a:off x="10215155" y="6357913"/>
            <a:ext cx="18413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Fot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  <a:r>
              <a:rPr lang="pl-PL" sz="1000" dirty="0">
                <a:solidFill>
                  <a:schemeClr val="bg1"/>
                </a:solidFill>
              </a:rPr>
              <a:t> M. Buksa/UM Gliwice</a:t>
            </a:r>
          </a:p>
        </p:txBody>
      </p:sp>
    </p:spTree>
    <p:extLst>
      <p:ext uri="{BB962C8B-B14F-4D97-AF65-F5344CB8AC3E}">
        <p14:creationId xmlns:p14="http://schemas.microsoft.com/office/powerpoint/2010/main" val="177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E683952-7215-B26B-FF56-9CC78F3CD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561" y="757470"/>
            <a:ext cx="9286970" cy="6192551"/>
          </a:xfrm>
          <a:prstGeom prst="rect">
            <a:avLst/>
          </a:prstGeom>
        </p:spPr>
      </p:pic>
      <p:pic>
        <p:nvPicPr>
          <p:cNvPr id="11" name="Obraz 10" descr="Zastępca prezydenta Łukasz Gorczyński podczas spotkania w Klubie Krokus.">
            <a:extLst>
              <a:ext uri="{FF2B5EF4-FFF2-40B4-BE49-F238E27FC236}">
                <a16:creationId xmlns:a16="http://schemas.microsoft.com/office/drawing/2014/main" id="{606E0E55-0910-4769-A1EA-24875B4351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0"/>
            <a:ext cx="12297830" cy="6950021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353392" y="533103"/>
            <a:ext cx="5377421" cy="84636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0CB655-378E-44C1-83D2-6F7DABDD1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20" y="1758204"/>
            <a:ext cx="4829852" cy="4445753"/>
          </a:xfrm>
        </p:spPr>
        <p:txBody>
          <a:bodyPr>
            <a:noAutofit/>
          </a:bodyPr>
          <a:lstStyle/>
          <a:p>
            <a:r>
              <a:rPr lang="pl-PL" sz="2300" dirty="0"/>
              <a:t>Za nami </a:t>
            </a:r>
            <a:r>
              <a:rPr lang="pl-PL" sz="2300" b="1" dirty="0">
                <a:solidFill>
                  <a:srgbClr val="008000"/>
                </a:solidFill>
              </a:rPr>
              <a:t>kolejne rozmowy </a:t>
            </a:r>
            <a:br>
              <a:rPr lang="pl-PL" sz="2300" b="1" dirty="0">
                <a:solidFill>
                  <a:srgbClr val="008000"/>
                </a:solidFill>
              </a:rPr>
            </a:br>
            <a:r>
              <a:rPr lang="pl-PL" sz="2300" b="1" dirty="0">
                <a:solidFill>
                  <a:srgbClr val="008000"/>
                </a:solidFill>
              </a:rPr>
              <a:t>z mieszkańcami – </a:t>
            </a:r>
            <a:r>
              <a:rPr lang="pl-PL" sz="2300" dirty="0"/>
              <a:t>tym razem </a:t>
            </a:r>
            <a:br>
              <a:rPr lang="pl-PL" sz="2300" dirty="0"/>
            </a:br>
            <a:r>
              <a:rPr lang="pl-PL" sz="2300" dirty="0"/>
              <a:t>z dzielnicy </a:t>
            </a:r>
            <a:r>
              <a:rPr lang="pl-PL" sz="2300" b="1" dirty="0">
                <a:solidFill>
                  <a:srgbClr val="008000"/>
                </a:solidFill>
              </a:rPr>
              <a:t>Wojska Polskiego</a:t>
            </a:r>
            <a:r>
              <a:rPr lang="pl-PL" sz="2300" dirty="0"/>
              <a:t>.</a:t>
            </a:r>
          </a:p>
          <a:p>
            <a:r>
              <a:rPr lang="pl-PL" sz="2300" dirty="0"/>
              <a:t>Już jutro, </a:t>
            </a:r>
            <a:r>
              <a:rPr lang="pl-PL" sz="2300" b="1" dirty="0">
                <a:solidFill>
                  <a:srgbClr val="008000"/>
                </a:solidFill>
              </a:rPr>
              <a:t>22 maja</a:t>
            </a:r>
            <a:r>
              <a:rPr lang="pl-PL" sz="2300" dirty="0"/>
              <a:t>,</a:t>
            </a:r>
            <a:r>
              <a:rPr lang="pl-PL" sz="2300" b="1" dirty="0">
                <a:solidFill>
                  <a:srgbClr val="008000"/>
                </a:solidFill>
              </a:rPr>
              <a:t> </a:t>
            </a:r>
            <a:r>
              <a:rPr lang="pl-PL" sz="2300" dirty="0"/>
              <a:t>spotkam się </a:t>
            </a:r>
            <a:br>
              <a:rPr lang="pl-PL" sz="2300" dirty="0"/>
            </a:br>
            <a:r>
              <a:rPr lang="pl-PL" sz="2300" dirty="0"/>
              <a:t>z Gliwiczanami z dzielnicy </a:t>
            </a:r>
            <a:r>
              <a:rPr lang="pl-PL" sz="2300" b="1" dirty="0">
                <a:solidFill>
                  <a:srgbClr val="008000"/>
                </a:solidFill>
              </a:rPr>
              <a:t>Wójtowa Wieś, a 12 czerwca </a:t>
            </a:r>
            <a:r>
              <a:rPr lang="pl-PL" sz="2300" dirty="0"/>
              <a:t>– </a:t>
            </a:r>
            <a:r>
              <a:rPr lang="pl-PL" sz="2300" b="1" dirty="0" err="1">
                <a:solidFill>
                  <a:srgbClr val="008000"/>
                </a:solidFill>
              </a:rPr>
              <a:t>Zatorza</a:t>
            </a:r>
            <a:r>
              <a:rPr lang="pl-PL" sz="2300" b="1" dirty="0">
                <a:solidFill>
                  <a:srgbClr val="008000"/>
                </a:solidFill>
              </a:rPr>
              <a:t>.</a:t>
            </a:r>
          </a:p>
          <a:p>
            <a:r>
              <a:rPr lang="pl-PL" sz="2300" dirty="0"/>
              <a:t>Na </a:t>
            </a:r>
            <a:r>
              <a:rPr lang="pl-PL" sz="2300" b="1" dirty="0">
                <a:solidFill>
                  <a:srgbClr val="008000"/>
                </a:solidFill>
              </a:rPr>
              <a:t>19 czerwca </a:t>
            </a:r>
            <a:r>
              <a:rPr lang="pl-PL" sz="2300" dirty="0"/>
              <a:t>zaplanowane jest spotkanie w </a:t>
            </a:r>
            <a:r>
              <a:rPr lang="pl-PL" sz="2300" b="1" dirty="0">
                <a:solidFill>
                  <a:srgbClr val="008000"/>
                </a:solidFill>
              </a:rPr>
              <a:t>Żernikach</a:t>
            </a:r>
            <a:r>
              <a:rPr lang="pl-PL" sz="2300" dirty="0"/>
              <a:t>.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353393" y="453697"/>
            <a:ext cx="5377421" cy="939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Rozmawiamy z mieszkańcami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096BC87-18B2-47EB-A901-75E54A87CC8D}"/>
              </a:ext>
            </a:extLst>
          </p:cNvPr>
          <p:cNvSpPr/>
          <p:nvPr/>
        </p:nvSpPr>
        <p:spPr>
          <a:xfrm>
            <a:off x="8434774" y="6203957"/>
            <a:ext cx="9049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A5EDCE0-4324-4A94-B696-D9E274264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049" y="317540"/>
            <a:ext cx="1340700" cy="36584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BABB6C7-AB76-4A69-A5A7-627FE473C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850" y="242899"/>
            <a:ext cx="1249788" cy="125588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92D9CFB-35FA-40B6-8BEC-A56219ABA68F}"/>
              </a:ext>
            </a:extLst>
          </p:cNvPr>
          <p:cNvSpPr/>
          <p:nvPr/>
        </p:nvSpPr>
        <p:spPr>
          <a:xfrm>
            <a:off x="10174940" y="6197228"/>
            <a:ext cx="20889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cs typeface="Times New Roman" panose="02020603050405020304" pitchFamily="18" charset="0"/>
              </a:rPr>
              <a:t>Fot. G. </a:t>
            </a:r>
            <a:r>
              <a:rPr lang="pl-PL" sz="1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Ożga</a:t>
            </a:r>
            <a:r>
              <a:rPr lang="pl-PL" sz="1000" dirty="0">
                <a:solidFill>
                  <a:schemeClr val="bg1"/>
                </a:solidFill>
                <a:cs typeface="Times New Roman" panose="02020603050405020304" pitchFamily="18" charset="0"/>
              </a:rPr>
              <a:t>/ UM w Gliwicach</a:t>
            </a:r>
          </a:p>
        </p:txBody>
      </p:sp>
    </p:spTree>
    <p:extLst>
      <p:ext uri="{BB962C8B-B14F-4D97-AF65-F5344CB8AC3E}">
        <p14:creationId xmlns:p14="http://schemas.microsoft.com/office/powerpoint/2010/main" val="1706680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D143215-3D2B-D751-B5B3-1EEDCAF4B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9511" y="1038337"/>
            <a:ext cx="7803593" cy="5852695"/>
          </a:xfrm>
          <a:prstGeom prst="rect">
            <a:avLst/>
          </a:prstGeom>
        </p:spPr>
      </p:pic>
      <p:pic>
        <p:nvPicPr>
          <p:cNvPr id="11" name="Obraz 10" descr="Zdjęcie z góry na uczestników spotkania.">
            <a:extLst>
              <a:ext uri="{FF2B5EF4-FFF2-40B4-BE49-F238E27FC236}">
                <a16:creationId xmlns:a16="http://schemas.microsoft.com/office/drawing/2014/main" id="{82DE69E2-8B0F-4E6B-BD3F-8E919D7B15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-1"/>
            <a:ext cx="12217011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0CB655-378E-44C1-83D2-6F7DABDD1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349" y="1720087"/>
            <a:ext cx="5108344" cy="4491284"/>
          </a:xfrm>
        </p:spPr>
        <p:txBody>
          <a:bodyPr>
            <a:noAutofit/>
          </a:bodyPr>
          <a:lstStyle/>
          <a:p>
            <a:r>
              <a:rPr lang="pl-PL" sz="2400" dirty="0"/>
              <a:t>W Gliwicach uruchomiono </a:t>
            </a:r>
            <a:r>
              <a:rPr lang="pl-PL" sz="2400" b="1" dirty="0" err="1">
                <a:solidFill>
                  <a:srgbClr val="008000"/>
                </a:solidFill>
              </a:rPr>
              <a:t>MedSilesia</a:t>
            </a:r>
            <a:r>
              <a:rPr lang="pl-PL" sz="2400" b="1" dirty="0">
                <a:solidFill>
                  <a:srgbClr val="008000"/>
                </a:solidFill>
              </a:rPr>
              <a:t> </a:t>
            </a:r>
            <a:r>
              <a:rPr lang="pl-PL" sz="2400" b="1" dirty="0" err="1">
                <a:solidFill>
                  <a:srgbClr val="008000"/>
                </a:solidFill>
              </a:rPr>
              <a:t>Innovation</a:t>
            </a:r>
            <a:r>
              <a:rPr lang="pl-PL" sz="2400" b="1" dirty="0">
                <a:solidFill>
                  <a:srgbClr val="008000"/>
                </a:solidFill>
              </a:rPr>
              <a:t> </a:t>
            </a:r>
            <a:r>
              <a:rPr lang="pl-PL" sz="2400" b="1" dirty="0" err="1">
                <a:solidFill>
                  <a:srgbClr val="008000"/>
                </a:solidFill>
              </a:rPr>
              <a:t>Showroom</a:t>
            </a:r>
            <a:r>
              <a:rPr lang="pl-PL" sz="2400" b="1" dirty="0">
                <a:solidFill>
                  <a:srgbClr val="008000"/>
                </a:solidFill>
              </a:rPr>
              <a:t>.</a:t>
            </a:r>
          </a:p>
          <a:p>
            <a:r>
              <a:rPr lang="pl-PL" sz="2400" dirty="0" err="1"/>
              <a:t>Showroom</a:t>
            </a:r>
            <a:r>
              <a:rPr lang="pl-PL" sz="2400" dirty="0"/>
              <a:t> będzie działał w kilku obszarach jednocześnie - jako przestrzeń demonstracyjna, miejsce testów użytkowych, platforma współpracy badawczo-rozwojowej </a:t>
            </a:r>
            <a:br>
              <a:rPr lang="pl-PL" sz="2400" dirty="0"/>
            </a:br>
            <a:r>
              <a:rPr lang="pl-PL" sz="2400" dirty="0"/>
              <a:t>i centrum edukacyjne. </a:t>
            </a:r>
          </a:p>
          <a:p>
            <a:r>
              <a:rPr lang="pl-PL" sz="2400" dirty="0"/>
              <a:t>Nowe miejsce powstało w siedzibie Górnośląskiego Akceleratora Przedsiębiorczości Rynkowej przy </a:t>
            </a:r>
            <a:br>
              <a:rPr lang="pl-PL" sz="2400" dirty="0"/>
            </a:br>
            <a:r>
              <a:rPr lang="pl-PL" sz="2400" dirty="0"/>
              <a:t>ul. Wincentego Pola 16.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653349" y="570574"/>
            <a:ext cx="4859382" cy="87161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5878469" y="543812"/>
            <a:ext cx="6451814" cy="1003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Medyczne technologie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0" y="337615"/>
            <a:ext cx="1340700" cy="36310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30307" y="6163551"/>
            <a:ext cx="24830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Fot. GAPR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66294EA-1D60-4536-8961-9597BEC7F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8865" y="519168"/>
            <a:ext cx="1249788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05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92D8820A-3DC5-429F-A5AB-F093F7A0F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14" y="829781"/>
            <a:ext cx="8093519" cy="6074229"/>
          </a:xfrm>
          <a:prstGeom prst="rect">
            <a:avLst/>
          </a:prstGeom>
        </p:spPr>
      </p:pic>
      <p:pic>
        <p:nvPicPr>
          <p:cNvPr id="16" name="Obraz 15" descr="Zastępca prezydenta Łukasz Gorczyński podczas spotkania w Klubie Krokus.">
            <a:extLst>
              <a:ext uri="{FF2B5EF4-FFF2-40B4-BE49-F238E27FC236}">
                <a16:creationId xmlns:a16="http://schemas.microsoft.com/office/drawing/2014/main" id="{160BDF09-AF2D-44B5-B2C2-871644F480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-46011"/>
            <a:ext cx="12297830" cy="6950021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966159" y="317540"/>
            <a:ext cx="3536830" cy="98880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0CB655-378E-44C1-83D2-6F7DABDD1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47" y="1498784"/>
            <a:ext cx="5031221" cy="5050971"/>
          </a:xfrm>
        </p:spPr>
        <p:txBody>
          <a:bodyPr>
            <a:noAutofit/>
          </a:bodyPr>
          <a:lstStyle/>
          <a:p>
            <a:r>
              <a:rPr lang="pl-PL" sz="2100" dirty="0"/>
              <a:t>Pierwsza edycja </a:t>
            </a:r>
            <a:r>
              <a:rPr lang="pl-PL" sz="2100" b="1" dirty="0">
                <a:solidFill>
                  <a:srgbClr val="008000"/>
                </a:solidFill>
              </a:rPr>
              <a:t>Gliwickiego Dnia Społecznika</a:t>
            </a:r>
            <a:r>
              <a:rPr lang="pl-PL" sz="2100" b="1" dirty="0"/>
              <a:t> </a:t>
            </a:r>
            <a:r>
              <a:rPr lang="pl-PL" sz="2100" dirty="0"/>
              <a:t>była świętem wszystkich tych, którzy aktywnie działają na rzecz innych – w ramach wolontariatu, w organizacjach pozarządowych, radach dzielnic </a:t>
            </a:r>
            <a:br>
              <a:rPr lang="pl-PL" sz="2100" dirty="0"/>
            </a:br>
            <a:r>
              <a:rPr lang="pl-PL" sz="2100" dirty="0"/>
              <a:t>i lokalnych inicjatywach. </a:t>
            </a:r>
          </a:p>
          <a:p>
            <a:r>
              <a:rPr lang="pl-PL" sz="2100" dirty="0"/>
              <a:t>Spotkanie zastąpi Forum Lokalnych Liderów Społecznych, zmieniając jego oficjalną formułę w przestrzeń dialogu, wymiany doświadczeń i budowania relacji. </a:t>
            </a:r>
          </a:p>
          <a:p>
            <a:r>
              <a:rPr lang="pl-PL" sz="2100" dirty="0"/>
              <a:t>Był to także moment, by </a:t>
            </a:r>
            <a:r>
              <a:rPr lang="pl-PL" sz="2100" b="1" dirty="0">
                <a:solidFill>
                  <a:srgbClr val="008000"/>
                </a:solidFill>
              </a:rPr>
              <a:t>docenić codzienną, często niewidoczną pracę</a:t>
            </a:r>
            <a:r>
              <a:rPr lang="pl-PL" sz="2100" dirty="0"/>
              <a:t> mieszkańców, którzy biorą odpowiedzialność za swoje otoczenie. 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198916" y="435337"/>
            <a:ext cx="5141716" cy="871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Niosą dobro 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7096BC87-18B2-47EB-A901-75E54A87CC8D}"/>
              </a:ext>
            </a:extLst>
          </p:cNvPr>
          <p:cNvSpPr/>
          <p:nvPr/>
        </p:nvSpPr>
        <p:spPr>
          <a:xfrm>
            <a:off x="8434774" y="6203957"/>
            <a:ext cx="9049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A5EDCE0-4324-4A94-B696-D9E274264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049" y="317540"/>
            <a:ext cx="1340700" cy="36584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BABB6C7-AB76-4A69-A5A7-627FE473C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850" y="242899"/>
            <a:ext cx="1249788" cy="125588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92D9CFB-35FA-40B6-8BEC-A56219ABA68F}"/>
              </a:ext>
            </a:extLst>
          </p:cNvPr>
          <p:cNvSpPr/>
          <p:nvPr/>
        </p:nvSpPr>
        <p:spPr>
          <a:xfrm>
            <a:off x="10174940" y="6197228"/>
            <a:ext cx="20889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cs typeface="Times New Roman" panose="02020603050405020304" pitchFamily="18" charset="0"/>
              </a:rPr>
              <a:t>Fot. M. Buksa/GODS</a:t>
            </a:r>
          </a:p>
        </p:txBody>
      </p:sp>
    </p:spTree>
    <p:extLst>
      <p:ext uri="{BB962C8B-B14F-4D97-AF65-F5344CB8AC3E}">
        <p14:creationId xmlns:p14="http://schemas.microsoft.com/office/powerpoint/2010/main" val="2520261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3DBD004-3B5C-D074-3BAF-6E4FF0874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0511" y="310901"/>
            <a:ext cx="12087373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8517CCD-2D98-46A0-8E43-6F9CF9859D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217011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566350" y="472964"/>
            <a:ext cx="5317355" cy="91195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295435" y="472965"/>
            <a:ext cx="5859186" cy="820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Dyskusja publiczna – </a:t>
            </a:r>
            <a:r>
              <a:rPr lang="pl-PL" sz="3400" b="1" dirty="0" err="1">
                <a:solidFill>
                  <a:schemeClr val="bg1"/>
                </a:solidFill>
                <a:latin typeface="+mn-lt"/>
              </a:rPr>
              <a:t>mpzp</a:t>
            </a:r>
            <a:endParaRPr lang="pl-PL" sz="3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6351" y="1656405"/>
            <a:ext cx="5317354" cy="46181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l-PL" sz="2400" dirty="0"/>
              <a:t>Do 15 maja do publicznego wglądu był wyłożony</a:t>
            </a:r>
            <a:r>
              <a:rPr lang="pl-PL" sz="2400" b="1" dirty="0">
                <a:solidFill>
                  <a:srgbClr val="008000"/>
                </a:solidFill>
              </a:rPr>
              <a:t> projekt miejscowego planu zagospodarowania przestrzennego miasta Gliwice dla obszaru obejmującego część dzielnicy Łabędy</a:t>
            </a:r>
            <a:r>
              <a:rPr lang="pl-PL" sz="2400" dirty="0"/>
              <a:t>, położoną na południe od ul. Przyszowskiej, wraz z prognozą oddziaływania na środowisko.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l-PL" sz="2400" dirty="0"/>
              <a:t>Uwagi dotyczące projektu tego projektu planu miejscowego można składać do 29 maja.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430305" y="6151418"/>
            <a:ext cx="30890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Fot. fragment </a:t>
            </a:r>
            <a:r>
              <a:rPr lang="pl-PL" sz="1000" dirty="0" err="1">
                <a:solidFill>
                  <a:schemeClr val="bg1"/>
                </a:solidFill>
              </a:rPr>
              <a:t>ortofotomapy</a:t>
            </a:r>
            <a:r>
              <a:rPr lang="pl-PL" sz="1000" dirty="0">
                <a:solidFill>
                  <a:schemeClr val="bg1"/>
                </a:solidFill>
              </a:rPr>
              <a:t> z portalu MSIP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D89EBCB-AAD3-8B5E-7DDD-6E052CB29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146" y="472965"/>
            <a:ext cx="1231499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14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105FEF5-FFBC-6DB8-44E7-A069A2501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611" y="397030"/>
            <a:ext cx="9783167" cy="6858000"/>
          </a:xfrm>
          <a:prstGeom prst="rect">
            <a:avLst/>
          </a:prstGeom>
        </p:spPr>
      </p:pic>
      <p:pic>
        <p:nvPicPr>
          <p:cNvPr id="12" name="Obraz 11" descr="Uczestnicy uroczystości na cmentarzu.">
            <a:extLst>
              <a:ext uri="{FF2B5EF4-FFF2-40B4-BE49-F238E27FC236}">
                <a16:creationId xmlns:a16="http://schemas.microsoft.com/office/drawing/2014/main" id="{E60F7DB1-971E-4696-8E5E-DF9F1D8144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-92021"/>
            <a:ext cx="12297830" cy="695002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2" y="2038799"/>
            <a:ext cx="4467497" cy="4408510"/>
          </a:xfrm>
        </p:spPr>
        <p:txBody>
          <a:bodyPr>
            <a:normAutofit/>
          </a:bodyPr>
          <a:lstStyle/>
          <a:p>
            <a:r>
              <a:rPr lang="pl-PL" sz="2400" dirty="0"/>
              <a:t>Uczniowie, kombatanci, przedstawiciele samorządu </a:t>
            </a:r>
            <a:br>
              <a:rPr lang="pl-PL" sz="2400" dirty="0"/>
            </a:br>
            <a:r>
              <a:rPr lang="pl-PL" sz="2400" dirty="0"/>
              <a:t>i mieszkańcy Gliwic uczcili pamięć ofiar Marszu Śmierci z KL Auschwitz-Birkenau podczas corocznego </a:t>
            </a:r>
            <a:r>
              <a:rPr lang="pl-PL" sz="2400" b="1" dirty="0">
                <a:solidFill>
                  <a:srgbClr val="008000"/>
                </a:solidFill>
              </a:rPr>
              <a:t>Spotkania Pokoleń na Cmentarzu Centralnym</a:t>
            </a:r>
            <a:r>
              <a:rPr lang="pl-PL" sz="2400" dirty="0"/>
              <a:t>.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C362496-9A91-46D7-AB8B-AE1F4B8EF870}"/>
              </a:ext>
            </a:extLst>
          </p:cNvPr>
          <p:cNvSpPr/>
          <p:nvPr/>
        </p:nvSpPr>
        <p:spPr>
          <a:xfrm>
            <a:off x="10587318" y="6302189"/>
            <a:ext cx="18019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Fot. G. </a:t>
            </a:r>
            <a:r>
              <a:rPr lang="pl-PL" sz="1000" dirty="0" err="1">
                <a:solidFill>
                  <a:schemeClr val="bg1"/>
                </a:solidFill>
              </a:rPr>
              <a:t>Ożga</a:t>
            </a:r>
            <a:r>
              <a:rPr lang="pl-PL" sz="1000" dirty="0">
                <a:solidFill>
                  <a:schemeClr val="bg1"/>
                </a:solidFill>
              </a:rPr>
              <a:t>/UM Gliwice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69503D0-F9FD-4B72-B5A5-729BAC190954}"/>
              </a:ext>
            </a:extLst>
          </p:cNvPr>
          <p:cNvSpPr/>
          <p:nvPr/>
        </p:nvSpPr>
        <p:spPr>
          <a:xfrm>
            <a:off x="463306" y="570144"/>
            <a:ext cx="4585911" cy="105796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400" b="1" dirty="0">
                <a:solidFill>
                  <a:schemeClr val="bg1"/>
                </a:solidFill>
              </a:rPr>
              <a:t>Pamięć, która łączy </a:t>
            </a:r>
          </a:p>
          <a:p>
            <a:pPr algn="ctr"/>
            <a:r>
              <a:rPr lang="pl-PL" sz="3400" b="1" dirty="0">
                <a:solidFill>
                  <a:schemeClr val="bg1"/>
                </a:solidFill>
              </a:rPr>
              <a:t>pokolenia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932873" y="440107"/>
            <a:ext cx="5433517" cy="659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pl-PL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7272E80-F513-465B-A260-212D87DB7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725" y="311993"/>
            <a:ext cx="1340700" cy="363106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85B2E5FA-D6FA-4F3E-AD8A-E56292AA0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4566" y="397030"/>
            <a:ext cx="1185661" cy="11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62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5CA5BBD-C3A0-FFA9-9996-75E93B947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" y="845286"/>
            <a:ext cx="6196653" cy="8060387"/>
          </a:xfrm>
          <a:prstGeom prst="rect">
            <a:avLst/>
          </a:prstGeom>
        </p:spPr>
      </p:pic>
      <p:pic>
        <p:nvPicPr>
          <p:cNvPr id="11" name="Obraz 10" descr="Spotkanie z mieszkańcami w szkole w dzielnicy Wilcze Gardło.">
            <a:extLst>
              <a:ext uri="{FF2B5EF4-FFF2-40B4-BE49-F238E27FC236}">
                <a16:creationId xmlns:a16="http://schemas.microsoft.com/office/drawing/2014/main" id="{ACF94FB5-CC07-45F3-8FC3-802A75B985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2506" y="0"/>
            <a:ext cx="12217011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80F96B7-D9F1-49E7-B8E8-317A5A6D9EA2}"/>
              </a:ext>
            </a:extLst>
          </p:cNvPr>
          <p:cNvSpPr/>
          <p:nvPr/>
        </p:nvSpPr>
        <p:spPr>
          <a:xfrm>
            <a:off x="7208867" y="504608"/>
            <a:ext cx="4119154" cy="91259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3890E946-0D62-48A6-8651-DD89B5C36C1C}"/>
              </a:ext>
            </a:extLst>
          </p:cNvPr>
          <p:cNvSpPr txBox="1">
            <a:spLocks/>
          </p:cNvSpPr>
          <p:nvPr/>
        </p:nvSpPr>
        <p:spPr>
          <a:xfrm>
            <a:off x="6916872" y="735818"/>
            <a:ext cx="4797949" cy="472690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Zmiana lokalizacji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FADB635-5640-4E54-8796-46BB0FEE4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8" y="428522"/>
            <a:ext cx="1340700" cy="36310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863979" y="704374"/>
            <a:ext cx="6708112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pl-PL" sz="3200" b="1" dirty="0">
                <a:solidFill>
                  <a:srgbClr val="134191"/>
                </a:solidFill>
                <a:latin typeface="+mn-lt"/>
              </a:rPr>
            </a:br>
            <a:r>
              <a:rPr lang="pl-PL" sz="3200" b="1" dirty="0">
                <a:solidFill>
                  <a:srgbClr val="134191"/>
                </a:solidFill>
                <a:latin typeface="+mn-lt"/>
              </a:rPr>
              <a:t>  </a:t>
            </a:r>
            <a:endParaRPr lang="pl-PL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8371" y="1702006"/>
            <a:ext cx="4736450" cy="4620258"/>
          </a:xfrm>
        </p:spPr>
        <p:txBody>
          <a:bodyPr>
            <a:noAutofit/>
          </a:bodyPr>
          <a:lstStyle/>
          <a:p>
            <a:r>
              <a:rPr lang="pl-PL" sz="2400" dirty="0"/>
              <a:t>Podjęłam decyzję o przeniesieniu Zakładu Pogrzebowego MZUK </a:t>
            </a:r>
            <a:br>
              <a:rPr lang="pl-PL" sz="2400" dirty="0"/>
            </a:br>
            <a:r>
              <a:rPr lang="pl-PL" sz="2400" b="1" dirty="0">
                <a:solidFill>
                  <a:srgbClr val="008000"/>
                </a:solidFill>
              </a:rPr>
              <a:t>z ul. Raciborskiej na ul. Kozielską</a:t>
            </a:r>
            <a:r>
              <a:rPr lang="pl-PL" sz="2400" dirty="0"/>
              <a:t>.</a:t>
            </a:r>
          </a:p>
          <a:p>
            <a:r>
              <a:rPr lang="pl-PL" sz="2400" dirty="0"/>
              <a:t>Miejski Zarząd Usług Komunalnych rozpoczął już kampanię informacyjną.</a:t>
            </a:r>
          </a:p>
          <a:p>
            <a:r>
              <a:rPr lang="pl-PL" sz="2400" dirty="0"/>
              <a:t>Od 1 stycznia 2027 roku wszystkie sprawy związane z organizacją ceremonii pogrzebowych będą obsługiwane w nowej lokalizacji, </a:t>
            </a:r>
            <a:br>
              <a:rPr lang="pl-PL" sz="2400" dirty="0"/>
            </a:br>
            <a:r>
              <a:rPr lang="pl-PL" sz="2400" dirty="0"/>
              <a:t>w sąsiedztwie Cmentarza Centralnego.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9D81783-4841-4D24-8A11-0603B498C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672" y="504608"/>
            <a:ext cx="1231499" cy="123759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6FFF13D-458C-471A-AF54-665E39FEB64F}"/>
              </a:ext>
            </a:extLst>
          </p:cNvPr>
          <p:cNvSpPr/>
          <p:nvPr/>
        </p:nvSpPr>
        <p:spPr>
          <a:xfrm>
            <a:off x="1398474" y="6222568"/>
            <a:ext cx="23334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Fot. MZUK</a:t>
            </a:r>
          </a:p>
        </p:txBody>
      </p:sp>
    </p:spTree>
    <p:extLst>
      <p:ext uri="{BB962C8B-B14F-4D97-AF65-F5344CB8AC3E}">
        <p14:creationId xmlns:p14="http://schemas.microsoft.com/office/powerpoint/2010/main" val="696193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535FEB6-C6FB-4684-8E79-54FF32335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242" y="931817"/>
            <a:ext cx="7942729" cy="592618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D818E0B-0022-4ED4-BD3A-08770542B6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217011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0CB655-378E-44C1-83D2-6F7DABDD1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396" y="1156063"/>
            <a:ext cx="5291224" cy="5477690"/>
          </a:xfrm>
        </p:spPr>
        <p:txBody>
          <a:bodyPr>
            <a:noAutofit/>
          </a:bodyPr>
          <a:lstStyle/>
          <a:p>
            <a:r>
              <a:rPr lang="pl-PL" sz="2000" dirty="0"/>
              <a:t>W </a:t>
            </a:r>
            <a:r>
              <a:rPr lang="pl-PL" sz="2000" b="1" dirty="0">
                <a:solidFill>
                  <a:srgbClr val="008000"/>
                </a:solidFill>
              </a:rPr>
              <a:t>Rankingu Finansowym Samorządu Terytorialnego za 2025 </a:t>
            </a:r>
            <a:r>
              <a:rPr lang="pl-PL" sz="2000" dirty="0"/>
              <a:t>rok Gliwice zajęły </a:t>
            </a:r>
            <a:br>
              <a:rPr lang="pl-PL" sz="2000" dirty="0"/>
            </a:br>
            <a:r>
              <a:rPr lang="pl-PL" sz="2000" b="1" dirty="0">
                <a:solidFill>
                  <a:srgbClr val="008000"/>
                </a:solidFill>
              </a:rPr>
              <a:t>2. miejsce w Polsce </a:t>
            </a:r>
            <a:r>
              <a:rPr lang="pl-PL" sz="2000" dirty="0"/>
              <a:t>w kategorii miast na prawach powiatu.</a:t>
            </a:r>
          </a:p>
          <a:p>
            <a:r>
              <a:rPr lang="pl-PL" sz="2000" b="1" dirty="0"/>
              <a:t> </a:t>
            </a:r>
            <a:r>
              <a:rPr lang="pl-PL" sz="2000" dirty="0"/>
              <a:t>Ranking uznawany jest za </a:t>
            </a:r>
            <a:r>
              <a:rPr lang="pl-PL" sz="2000" b="1" dirty="0">
                <a:solidFill>
                  <a:srgbClr val="008000"/>
                </a:solidFill>
              </a:rPr>
              <a:t>jedno </a:t>
            </a:r>
            <a:br>
              <a:rPr lang="pl-PL" sz="2000" b="1" dirty="0">
                <a:solidFill>
                  <a:srgbClr val="008000"/>
                </a:solidFill>
              </a:rPr>
            </a:br>
            <a:r>
              <a:rPr lang="pl-PL" sz="2000" b="1" dirty="0">
                <a:solidFill>
                  <a:srgbClr val="008000"/>
                </a:solidFill>
              </a:rPr>
              <a:t>z najważniejszych opracowań </a:t>
            </a:r>
            <a:r>
              <a:rPr lang="pl-PL" sz="2000" dirty="0"/>
              <a:t>dotyczących kondycji finansowej polskich samorządów. </a:t>
            </a:r>
          </a:p>
          <a:p>
            <a:r>
              <a:rPr lang="pl-PL" sz="2000" dirty="0"/>
              <a:t>Jest kompleksowy, apolityczny i obiektywny. Porównuje wyniki z roku 2025 roku w stosunku do tych osiągniętych w roku 2024.</a:t>
            </a:r>
            <a:endParaRPr lang="pl-PL" sz="2000" b="1" dirty="0"/>
          </a:p>
          <a:p>
            <a:r>
              <a:rPr lang="pl-PL" sz="2000" dirty="0"/>
              <a:t>Zestawienie przygotowywane jest od 2017 roku przez </a:t>
            </a:r>
            <a:r>
              <a:rPr lang="pl-PL" sz="2000" b="1" dirty="0">
                <a:solidFill>
                  <a:srgbClr val="008000"/>
                </a:solidFill>
              </a:rPr>
              <a:t>Fundację Instytut Studiów Wschodnich </a:t>
            </a:r>
            <a:r>
              <a:rPr lang="pl-PL" sz="2000" dirty="0"/>
              <a:t>– organizatora Forum Ekonomicznego i Europejskiego Kongresu Samorządów – we współpracy z </a:t>
            </a:r>
            <a:r>
              <a:rPr lang="pl-PL" sz="2000" b="1" dirty="0">
                <a:solidFill>
                  <a:srgbClr val="008000"/>
                </a:solidFill>
              </a:rPr>
              <a:t>Uniwersytetem Ekonomicznym </a:t>
            </a:r>
            <a:r>
              <a:rPr lang="pl-PL" sz="2000" dirty="0"/>
              <a:t>we Wrocławiu oraz </a:t>
            </a:r>
            <a:r>
              <a:rPr lang="pl-PL" sz="2000" b="1" dirty="0">
                <a:solidFill>
                  <a:srgbClr val="008000"/>
                </a:solidFill>
              </a:rPr>
              <a:t>Krajową Radą Regionalnych Izb Obrachunkowych</a:t>
            </a:r>
            <a:r>
              <a:rPr lang="pl-PL" sz="2000" dirty="0"/>
              <a:t>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929912" y="269968"/>
            <a:ext cx="3881717" cy="75329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5666573" y="107987"/>
            <a:ext cx="6408394" cy="1023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Budżet na podium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0" y="337615"/>
            <a:ext cx="1340700" cy="36310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30307" y="6163551"/>
            <a:ext cx="24830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Fot. </a:t>
            </a:r>
            <a:r>
              <a:rPr lang="pl-PL" sz="1000" dirty="0" err="1">
                <a:solidFill>
                  <a:schemeClr val="bg1"/>
                </a:solidFill>
              </a:rPr>
              <a:t>Mosquidron</a:t>
            </a:r>
            <a:endParaRPr lang="pl-PL" sz="1000" dirty="0">
              <a:solidFill>
                <a:schemeClr val="bg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66294EA-1D60-4536-8961-9597BEC7F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8865" y="519168"/>
            <a:ext cx="1249788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9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B6B4A3F-D648-45CD-AB45-A562D57B2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25" y="597229"/>
            <a:ext cx="9633132" cy="7377977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26E855C1-5509-4B37-9771-EA0EE9B3C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212" r="23586" b="3467"/>
          <a:stretch/>
        </p:blipFill>
        <p:spPr>
          <a:xfrm>
            <a:off x="1" y="-415843"/>
            <a:ext cx="12192000" cy="727384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644" y="1608788"/>
            <a:ext cx="3805494" cy="4809105"/>
          </a:xfrm>
        </p:spPr>
        <p:txBody>
          <a:bodyPr>
            <a:normAutofit/>
          </a:bodyPr>
          <a:lstStyle/>
          <a:p>
            <a:r>
              <a:rPr lang="pl-PL" sz="2400" dirty="0"/>
              <a:t>Dobra wiadomość dla kolejnej gliwickiej dzielnicy. Mieszkańcy </a:t>
            </a:r>
            <a:r>
              <a:rPr lang="pl-PL" sz="2400" b="1" dirty="0">
                <a:solidFill>
                  <a:srgbClr val="008000"/>
                </a:solidFill>
              </a:rPr>
              <a:t>osiedla Kopernik </a:t>
            </a:r>
            <a:r>
              <a:rPr lang="pl-PL" sz="2400" dirty="0"/>
              <a:t>wybrali swoich 15 przedstawicieli do Rady.</a:t>
            </a:r>
          </a:p>
          <a:p>
            <a:r>
              <a:rPr lang="pl-PL" sz="2400" dirty="0"/>
              <a:t>Nowym członkom tego gremium wręczyliśmy już zaświadczenia o wyborze – tym samym Rada rozpoczęła swoją kadencję.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C362496-9A91-46D7-AB8B-AE1F4B8EF870}"/>
              </a:ext>
            </a:extLst>
          </p:cNvPr>
          <p:cNvSpPr/>
          <p:nvPr/>
        </p:nvSpPr>
        <p:spPr>
          <a:xfrm>
            <a:off x="10879472" y="6611779"/>
            <a:ext cx="18019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Fot. UM Gliwice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69503D0-F9FD-4B72-B5A5-729BAC190954}"/>
              </a:ext>
            </a:extLst>
          </p:cNvPr>
          <p:cNvSpPr/>
          <p:nvPr/>
        </p:nvSpPr>
        <p:spPr>
          <a:xfrm>
            <a:off x="393644" y="556386"/>
            <a:ext cx="4213868" cy="85290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400" b="1" dirty="0">
                <a:solidFill>
                  <a:schemeClr val="bg1"/>
                </a:solidFill>
              </a:rPr>
              <a:t>Nowa Rada Dzielnicy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932873" y="440107"/>
            <a:ext cx="5433517" cy="659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pl-PL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7272E80-F513-465B-A260-212D87DB70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725" y="311993"/>
            <a:ext cx="1340700" cy="363106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85B2E5FA-D6FA-4F3E-AD8A-E56292AA0E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73559" y="311993"/>
            <a:ext cx="1185661" cy="11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70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E243E73-67FB-DB06-ECE3-42403177B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224" y="650332"/>
            <a:ext cx="9317913" cy="6215048"/>
          </a:xfrm>
          <a:prstGeom prst="rect">
            <a:avLst/>
          </a:prstGeom>
        </p:spPr>
      </p:pic>
      <p:pic>
        <p:nvPicPr>
          <p:cNvPr id="12" name="Obraz 11" descr="Wiceprezydent Łukasz Gorczyński podczas konferencji w szkole.">
            <a:extLst>
              <a:ext uri="{FF2B5EF4-FFF2-40B4-BE49-F238E27FC236}">
                <a16:creationId xmlns:a16="http://schemas.microsoft.com/office/drawing/2014/main" id="{DD2C0F28-F23B-4A7C-A31F-CBDA99B690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-52915" y="-46011"/>
            <a:ext cx="12297830" cy="695002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035" y="1863189"/>
            <a:ext cx="4885764" cy="4230748"/>
          </a:xfrm>
        </p:spPr>
        <p:txBody>
          <a:bodyPr>
            <a:normAutofit/>
          </a:bodyPr>
          <a:lstStyle/>
          <a:p>
            <a:r>
              <a:rPr lang="pl-PL" sz="2400" dirty="0"/>
              <a:t>Wspólnie z mieszkańcami świętowaliśmy obchody </a:t>
            </a:r>
            <a:r>
              <a:rPr lang="pl-PL" sz="2500" b="1" dirty="0">
                <a:solidFill>
                  <a:srgbClr val="008000"/>
                </a:solidFill>
              </a:rPr>
              <a:t>235. rocznicy uchwalenia przez Sejm Wielki Konstytucji 3 Maja</a:t>
            </a:r>
            <a:r>
              <a:rPr lang="pl-PL" sz="2400" dirty="0"/>
              <a:t>. </a:t>
            </a:r>
            <a:endParaRPr lang="pl-PL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8980" algn="l"/>
            <a:r>
              <a:rPr lang="pl-PL" sz="2400" b="0" i="0" u="none" strike="noStrike" baseline="0" dirty="0">
                <a:latin typeface="Calibri" panose="020F0502020204030204" pitchFamily="34" charset="0"/>
              </a:rPr>
              <a:t>Program gliwickiej majówki wypełniły również atrakcje kulturalne i rodzinne.</a:t>
            </a:r>
          </a:p>
          <a:p>
            <a:pPr marL="0" marR="7720" indent="0" algn="l">
              <a:buNone/>
            </a:pPr>
            <a:endParaRPr lang="pl-PL" sz="24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C362496-9A91-46D7-AB8B-AE1F4B8EF870}"/>
              </a:ext>
            </a:extLst>
          </p:cNvPr>
          <p:cNvSpPr/>
          <p:nvPr/>
        </p:nvSpPr>
        <p:spPr>
          <a:xfrm>
            <a:off x="9995855" y="6074153"/>
            <a:ext cx="18807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Fot. M. Buksa/ UM Gliwice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69503D0-F9FD-4B72-B5A5-729BAC190954}"/>
              </a:ext>
            </a:extLst>
          </p:cNvPr>
          <p:cNvSpPr/>
          <p:nvPr/>
        </p:nvSpPr>
        <p:spPr>
          <a:xfrm>
            <a:off x="487166" y="582106"/>
            <a:ext cx="4223057" cy="86867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400" b="1" dirty="0">
                <a:solidFill>
                  <a:schemeClr val="bg1"/>
                </a:solidFill>
              </a:rPr>
              <a:t>Majówka w Gliwicach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932873" y="440107"/>
            <a:ext cx="5433517" cy="659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pl-PL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7272E80-F513-465B-A260-212D87DB7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725" y="311993"/>
            <a:ext cx="1340700" cy="363106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B6EB24C0-7834-439F-AB8C-52CE28AFF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4566" y="265124"/>
            <a:ext cx="1185661" cy="11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20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82B4B21D-B890-4A99-A0D8-A91573442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976" y="941294"/>
            <a:ext cx="8677835" cy="5916706"/>
          </a:xfrm>
          <a:prstGeom prst="rect">
            <a:avLst/>
          </a:prstGeom>
        </p:spPr>
      </p:pic>
      <p:pic>
        <p:nvPicPr>
          <p:cNvPr id="15" name="Obraz 14" descr="Spotkanie z mieszkańcami w szkole w dzielnicy Wilcze Gardło.">
            <a:extLst>
              <a:ext uri="{FF2B5EF4-FFF2-40B4-BE49-F238E27FC236}">
                <a16:creationId xmlns:a16="http://schemas.microsoft.com/office/drawing/2014/main" id="{ECB024A8-B61A-48CF-939F-83FB1610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29923" y="10261"/>
            <a:ext cx="12217011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80F96B7-D9F1-49E7-B8E8-317A5A6D9EA2}"/>
              </a:ext>
            </a:extLst>
          </p:cNvPr>
          <p:cNvSpPr/>
          <p:nvPr/>
        </p:nvSpPr>
        <p:spPr>
          <a:xfrm>
            <a:off x="7485530" y="428521"/>
            <a:ext cx="3729318" cy="95286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3890E946-0D62-48A6-8651-DD89B5C36C1C}"/>
              </a:ext>
            </a:extLst>
          </p:cNvPr>
          <p:cNvSpPr txBox="1">
            <a:spLocks/>
          </p:cNvSpPr>
          <p:nvPr/>
        </p:nvSpPr>
        <p:spPr>
          <a:xfrm>
            <a:off x="6972293" y="650716"/>
            <a:ext cx="4797949" cy="434013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Dla maluchów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FADB635-5640-4E54-8796-46BB0FEE4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8" y="428522"/>
            <a:ext cx="1340700" cy="36310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863979" y="704374"/>
            <a:ext cx="6708112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pl-PL" sz="3200" b="1" dirty="0">
                <a:solidFill>
                  <a:srgbClr val="134191"/>
                </a:solidFill>
                <a:latin typeface="+mn-lt"/>
              </a:rPr>
            </a:br>
            <a:r>
              <a:rPr lang="pl-PL" sz="3200" b="1" dirty="0">
                <a:solidFill>
                  <a:srgbClr val="134191"/>
                </a:solidFill>
                <a:latin typeface="+mn-lt"/>
              </a:rPr>
              <a:t>  </a:t>
            </a:r>
            <a:endParaRPr lang="pl-PL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3991" y="1551377"/>
            <a:ext cx="4736450" cy="4917412"/>
          </a:xfrm>
        </p:spPr>
        <p:txBody>
          <a:bodyPr>
            <a:noAutofit/>
          </a:bodyPr>
          <a:lstStyle/>
          <a:p>
            <a:r>
              <a:rPr lang="pl-PL" sz="2200" dirty="0"/>
              <a:t>Z początkiem nowego roku szkolnego w Gliwicach zacznie działać jeden </a:t>
            </a:r>
            <a:br>
              <a:rPr lang="pl-PL" sz="2200" dirty="0"/>
            </a:br>
            <a:r>
              <a:rPr lang="pl-PL" sz="2200" dirty="0"/>
              <a:t>z najnowocześniejszych obiektów opieki nad najmłodszymi w regionie.</a:t>
            </a:r>
          </a:p>
          <a:p>
            <a:r>
              <a:rPr lang="pl-PL" sz="2200" dirty="0"/>
              <a:t> </a:t>
            </a:r>
            <a:r>
              <a:rPr lang="pl-PL" sz="2200" dirty="0" err="1"/>
              <a:t>Żłobko</a:t>
            </a:r>
            <a:r>
              <a:rPr lang="pl-PL" sz="2200" dirty="0"/>
              <a:t>-przedszkole przy ul. Zbożowej 7 stanie się </a:t>
            </a:r>
            <a:r>
              <a:rPr lang="pl-PL" sz="2200" b="1" dirty="0">
                <a:solidFill>
                  <a:srgbClr val="008000"/>
                </a:solidFill>
              </a:rPr>
              <a:t>nową siedzibą dla Żłobków Miejskich</a:t>
            </a:r>
            <a:r>
              <a:rPr lang="pl-PL" sz="2200" dirty="0"/>
              <a:t>, a także dla 5 z 8 przewidzianych oddziałów Przedszkola Miejskiego z Oddziałami Integracyjnymi nr 21.</a:t>
            </a:r>
          </a:p>
          <a:p>
            <a:r>
              <a:rPr lang="pl-PL" sz="2200" b="1" dirty="0">
                <a:solidFill>
                  <a:srgbClr val="008000"/>
                </a:solidFill>
              </a:rPr>
              <a:t>Rekrutacja</a:t>
            </a:r>
            <a:r>
              <a:rPr lang="pl-PL" sz="2200" dirty="0"/>
              <a:t> do Żłobków Miejskich jest </a:t>
            </a:r>
            <a:r>
              <a:rPr lang="pl-PL" sz="2200" b="1" dirty="0">
                <a:solidFill>
                  <a:srgbClr val="008000"/>
                </a:solidFill>
              </a:rPr>
              <a:t>całoroczna</a:t>
            </a:r>
            <a:r>
              <a:rPr lang="pl-PL" sz="2200" dirty="0"/>
              <a:t>, a do nowego oddziału dla 218 maluszków przy ul. Zbożowej 7 </a:t>
            </a:r>
            <a:r>
              <a:rPr lang="pl-PL" sz="2200" b="1" dirty="0">
                <a:solidFill>
                  <a:srgbClr val="008000"/>
                </a:solidFill>
              </a:rPr>
              <a:t>można już składać dokumenty</a:t>
            </a:r>
            <a:r>
              <a:rPr lang="pl-PL" sz="2200" dirty="0"/>
              <a:t>. 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9D81783-4841-4D24-8A11-0603B498C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964" y="428522"/>
            <a:ext cx="1231499" cy="123759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6FFF13D-458C-471A-AF54-665E39FEB64F}"/>
              </a:ext>
            </a:extLst>
          </p:cNvPr>
          <p:cNvSpPr/>
          <p:nvPr/>
        </p:nvSpPr>
        <p:spPr>
          <a:xfrm>
            <a:off x="224119" y="6222568"/>
            <a:ext cx="19901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Fot. </a:t>
            </a:r>
            <a:r>
              <a:rPr lang="pl-PL" sz="1000" dirty="0" err="1">
                <a:solidFill>
                  <a:schemeClr val="bg1"/>
                </a:solidFill>
              </a:rPr>
              <a:t>Mosquidron</a:t>
            </a:r>
            <a:r>
              <a:rPr lang="pl-PL" sz="1000" dirty="0">
                <a:solidFill>
                  <a:schemeClr val="bg1"/>
                </a:solidFill>
              </a:rPr>
              <a:t>/UM Gliwice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1530C76-72C6-4159-8CF9-79EF8ECE5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32" y="6153627"/>
            <a:ext cx="4049587" cy="71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96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945E0E9-34EA-4267-9CE9-0814B27D8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8737" y="957533"/>
            <a:ext cx="8936965" cy="5900467"/>
          </a:xfrm>
          <a:prstGeom prst="rect">
            <a:avLst/>
          </a:prstGeom>
        </p:spPr>
      </p:pic>
      <p:pic>
        <p:nvPicPr>
          <p:cNvPr id="13" name="Obraz 12" descr="Uroczystość nadania imienia szkole.">
            <a:extLst>
              <a:ext uri="{FF2B5EF4-FFF2-40B4-BE49-F238E27FC236}">
                <a16:creationId xmlns:a16="http://schemas.microsoft.com/office/drawing/2014/main" id="{33335F93-E8D0-4F37-90AD-65943652B0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25011" y="0"/>
            <a:ext cx="12217011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750356" y="474757"/>
            <a:ext cx="4840512" cy="99844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867" y="697803"/>
            <a:ext cx="4699000" cy="55734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 O edukacji włączającej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0" y="1592366"/>
            <a:ext cx="5223933" cy="4790877"/>
          </a:xfrm>
        </p:spPr>
        <p:txBody>
          <a:bodyPr>
            <a:noAutofit/>
          </a:bodyPr>
          <a:lstStyle/>
          <a:p>
            <a:r>
              <a:rPr lang="pl-PL" sz="2200" dirty="0"/>
              <a:t>Konferencja inaugurująca działalność </a:t>
            </a:r>
            <a:r>
              <a:rPr lang="pl-PL" sz="2200" b="1" dirty="0">
                <a:solidFill>
                  <a:srgbClr val="008000"/>
                </a:solidFill>
              </a:rPr>
              <a:t>Specjalistycznego Centrum Wspierającego Edukację Włączającą</a:t>
            </a:r>
            <a:r>
              <a:rPr lang="pl-PL" sz="2200" dirty="0"/>
              <a:t> </a:t>
            </a:r>
            <a:br>
              <a:rPr lang="pl-PL" sz="2200" dirty="0"/>
            </a:br>
            <a:r>
              <a:rPr lang="pl-PL" sz="2200" dirty="0"/>
              <a:t>w Gliwicach zgromadziła w </a:t>
            </a:r>
            <a:r>
              <a:rPr lang="pl-PL" sz="2200" dirty="0" err="1"/>
              <a:t>PreZero</a:t>
            </a:r>
            <a:r>
              <a:rPr lang="pl-PL" sz="2200" dirty="0"/>
              <a:t> Arenie liczne grono ekspertów oraz praktyków edukacji.</a:t>
            </a:r>
          </a:p>
          <a:p>
            <a:r>
              <a:rPr lang="pl-PL" sz="2200" dirty="0"/>
              <a:t>W jej trakcie omówiono </a:t>
            </a:r>
            <a:r>
              <a:rPr lang="pl-PL" sz="2200" b="1" dirty="0">
                <a:solidFill>
                  <a:srgbClr val="008000"/>
                </a:solidFill>
              </a:rPr>
              <a:t>ideę edukacji włączającej</a:t>
            </a:r>
            <a:r>
              <a:rPr lang="pl-PL" sz="2200" dirty="0"/>
              <a:t>, której głównym założeniem jest zapewnienie wszystkim uczniom – niezależnie od ich potrzeb edukacyjnych, możliwości czy ograniczeń – równych szans w dostępie do edukacji.</a:t>
            </a:r>
          </a:p>
          <a:p>
            <a:r>
              <a:rPr lang="pl-PL" sz="2200" dirty="0"/>
              <a:t>Miałam przyjemność uczestniczyć w tym wydarzeniu razem z moim zastępcą </a:t>
            </a:r>
            <a:r>
              <a:rPr lang="pl-PL" sz="2200" b="1" dirty="0">
                <a:solidFill>
                  <a:srgbClr val="008000"/>
                </a:solidFill>
              </a:rPr>
              <a:t>Łukaszem Gorczyńskim</a:t>
            </a:r>
            <a:r>
              <a:rPr lang="pl-PL" sz="2200" dirty="0"/>
              <a:t>.</a:t>
            </a:r>
          </a:p>
          <a:p>
            <a:endParaRPr lang="pl-PL" sz="2400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D39E24D-D640-48BC-9A7B-9FEB72E1CEDC}"/>
              </a:ext>
            </a:extLst>
          </p:cNvPr>
          <p:cNvSpPr/>
          <p:nvPr/>
        </p:nvSpPr>
        <p:spPr>
          <a:xfrm>
            <a:off x="457200" y="6384803"/>
            <a:ext cx="25518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Fot. SCWEW/ZS im. J. Korczaka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E3166811-BF81-42C8-B30F-FA5511A5F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67372" y="474757"/>
            <a:ext cx="1184367" cy="114641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651D4EF-8772-40D5-852F-54D38471BF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2" y="334697"/>
            <a:ext cx="1389529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9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588B9C4-E9EC-4AEA-975D-C5F66019A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608" y="827314"/>
            <a:ext cx="6521392" cy="6030686"/>
          </a:xfrm>
          <a:prstGeom prst="rect">
            <a:avLst/>
          </a:prstGeom>
        </p:spPr>
      </p:pic>
      <p:pic>
        <p:nvPicPr>
          <p:cNvPr id="11" name="Obraz 10" descr="Wiceprezydent Łukasz Gorczyński podczas konferencji w szkole.">
            <a:extLst>
              <a:ext uri="{FF2B5EF4-FFF2-40B4-BE49-F238E27FC236}">
                <a16:creationId xmlns:a16="http://schemas.microsoft.com/office/drawing/2014/main" id="{2DF4E682-6C69-44FB-9425-DFF8762C6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-105830" y="0"/>
            <a:ext cx="12297830" cy="695002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58" y="2089323"/>
            <a:ext cx="4977400" cy="4362993"/>
          </a:xfrm>
        </p:spPr>
        <p:txBody>
          <a:bodyPr>
            <a:normAutofit/>
          </a:bodyPr>
          <a:lstStyle/>
          <a:p>
            <a:r>
              <a:rPr lang="pl-PL" sz="2200" dirty="0"/>
              <a:t>To ogromna strata dla polskiej kultury.</a:t>
            </a:r>
          </a:p>
          <a:p>
            <a:r>
              <a:rPr lang="pl-PL" sz="2200" dirty="0"/>
              <a:t>Zmarł </a:t>
            </a:r>
            <a:r>
              <a:rPr lang="pl-PL" sz="2200" b="1" dirty="0"/>
              <a:t>Jacek Ukleja </a:t>
            </a:r>
            <a:r>
              <a:rPr lang="pl-PL" sz="2200" dirty="0"/>
              <a:t>– Gliwiczanin, scenograf, muzyk multiinstrumentalista, reżyser, aktor, </a:t>
            </a:r>
            <a:r>
              <a:rPr lang="pl-PL" sz="2200" dirty="0" err="1"/>
              <a:t>kostiumograf</a:t>
            </a:r>
            <a:r>
              <a:rPr lang="pl-PL" sz="2200" dirty="0"/>
              <a:t>, architekt, projektant wnętrz.</a:t>
            </a:r>
          </a:p>
          <a:p>
            <a:r>
              <a:rPr lang="pl-PL" sz="2200" dirty="0"/>
              <a:t>Polski artysta awangardowy, człowiek wybitny i niezwykły. </a:t>
            </a:r>
          </a:p>
          <a:p>
            <a:r>
              <a:rPr lang="pl-PL" sz="2200" dirty="0"/>
              <a:t>Miał 79 lat.</a:t>
            </a:r>
          </a:p>
          <a:p>
            <a:endParaRPr lang="pl-PL" sz="2400" dirty="0"/>
          </a:p>
          <a:p>
            <a:endParaRPr lang="pl-PL" sz="2400" dirty="0"/>
          </a:p>
          <a:p>
            <a:pPr marL="0" indent="0">
              <a:buNone/>
            </a:pPr>
            <a:endParaRPr lang="pl-PL" sz="2600" b="1" dirty="0">
              <a:solidFill>
                <a:srgbClr val="4C9600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C362496-9A91-46D7-AB8B-AE1F4B8EF870}"/>
              </a:ext>
            </a:extLst>
          </p:cNvPr>
          <p:cNvSpPr/>
          <p:nvPr/>
        </p:nvSpPr>
        <p:spPr>
          <a:xfrm>
            <a:off x="10110652" y="6383383"/>
            <a:ext cx="1651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MBP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2EC9634-27E0-4CE3-BD31-175FFA477C3B}"/>
              </a:ext>
            </a:extLst>
          </p:cNvPr>
          <p:cNvSpPr/>
          <p:nvPr/>
        </p:nvSpPr>
        <p:spPr>
          <a:xfrm>
            <a:off x="644435" y="648904"/>
            <a:ext cx="4256273" cy="1126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500" b="1" dirty="0"/>
              <a:t>Pożegnaliśmy Jacka Ukleję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6DC9136-A0F7-401F-936A-ECDC71D60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282" y="285798"/>
            <a:ext cx="1340700" cy="36310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7B4689F-1FA5-4DF1-A2DF-2D4127C69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629" y="348344"/>
            <a:ext cx="1225402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01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273A953-3662-45AC-A068-A20CAE5A5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6" y="801189"/>
            <a:ext cx="8464731" cy="6056811"/>
          </a:xfrm>
          <a:prstGeom prst="rect">
            <a:avLst/>
          </a:prstGeom>
        </p:spPr>
      </p:pic>
      <p:pic>
        <p:nvPicPr>
          <p:cNvPr id="12" name="Obraz 11" descr="Wiceprezydent Łukasz Gorczyński podczas konferencji w szkole.">
            <a:extLst>
              <a:ext uri="{FF2B5EF4-FFF2-40B4-BE49-F238E27FC236}">
                <a16:creationId xmlns:a16="http://schemas.microsoft.com/office/drawing/2014/main" id="{8367B35B-79E7-4CEA-9A96-341C2DF280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-105830" y="-46011"/>
            <a:ext cx="12297830" cy="695002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46" y="1665674"/>
            <a:ext cx="4913899" cy="4951125"/>
          </a:xfrm>
        </p:spPr>
        <p:txBody>
          <a:bodyPr>
            <a:normAutofit/>
          </a:bodyPr>
          <a:lstStyle/>
          <a:p>
            <a:r>
              <a:rPr lang="pl-PL" sz="2200" dirty="0"/>
              <a:t>Za nami kolejna edycja </a:t>
            </a:r>
            <a:r>
              <a:rPr lang="pl-PL" sz="2200" b="1" dirty="0">
                <a:solidFill>
                  <a:srgbClr val="008000"/>
                </a:solidFill>
              </a:rPr>
              <a:t>Gliwickich Spotkań Teatralnych</a:t>
            </a:r>
            <a:r>
              <a:rPr lang="pl-PL" sz="2200" dirty="0"/>
              <a:t>, które – </a:t>
            </a:r>
            <a:br>
              <a:rPr lang="pl-PL" sz="2200" dirty="0"/>
            </a:br>
            <a:r>
              <a:rPr lang="pl-PL" sz="2200" dirty="0"/>
              <a:t>po przerwie – ponownie zagościły </a:t>
            </a:r>
            <a:br>
              <a:rPr lang="pl-PL" sz="2200" dirty="0"/>
            </a:br>
            <a:r>
              <a:rPr lang="pl-PL" sz="2200" dirty="0"/>
              <a:t>w kulturalnym kalendarzu miasta.</a:t>
            </a:r>
          </a:p>
          <a:p>
            <a:r>
              <a:rPr lang="pl-PL" sz="2200" dirty="0"/>
              <a:t>W tym roku Gliwiczanie mieli okazję obejrzeć zarówno </a:t>
            </a:r>
            <a:r>
              <a:rPr lang="pl-PL" sz="2200" b="1" dirty="0">
                <a:solidFill>
                  <a:srgbClr val="008000"/>
                </a:solidFill>
              </a:rPr>
              <a:t>wybitne spektakle</a:t>
            </a:r>
            <a:r>
              <a:rPr lang="pl-PL" sz="2200" dirty="0"/>
              <a:t>, jak wziąć udział w </a:t>
            </a:r>
            <a:r>
              <a:rPr lang="pl-PL" sz="2200" b="1" dirty="0">
                <a:solidFill>
                  <a:srgbClr val="008000"/>
                </a:solidFill>
              </a:rPr>
              <a:t>wydarzeniach muzycznych </a:t>
            </a:r>
            <a:r>
              <a:rPr lang="pl-PL" sz="2200" dirty="0"/>
              <a:t>i </a:t>
            </a:r>
            <a:r>
              <a:rPr lang="pl-PL" sz="2200" b="1" dirty="0">
                <a:solidFill>
                  <a:srgbClr val="008000"/>
                </a:solidFill>
              </a:rPr>
              <a:t>interdyscyplinarnych</a:t>
            </a:r>
            <a:r>
              <a:rPr lang="pl-PL" sz="2200" dirty="0"/>
              <a:t>.</a:t>
            </a:r>
          </a:p>
          <a:p>
            <a:r>
              <a:rPr lang="pl-PL" sz="2200" dirty="0"/>
              <a:t>W Gliwicach gościliśmy </a:t>
            </a:r>
            <a:r>
              <a:rPr lang="pl-PL" sz="2200" b="1" dirty="0">
                <a:solidFill>
                  <a:srgbClr val="008000"/>
                </a:solidFill>
              </a:rPr>
              <a:t>znakomitych artystów</a:t>
            </a:r>
            <a:r>
              <a:rPr lang="pl-PL" sz="2200" dirty="0"/>
              <a:t>, m.in. Annę Seniuk, Daniela Olbrychskiego, Julię Wieniawę, Adama Woronowicza i Mariusza Bonaszewskiego.</a:t>
            </a:r>
          </a:p>
          <a:p>
            <a:endParaRPr lang="pl-PL" sz="2400" dirty="0"/>
          </a:p>
          <a:p>
            <a:endParaRPr lang="pl-PL" sz="2400" dirty="0"/>
          </a:p>
          <a:p>
            <a:pPr marL="0" indent="0">
              <a:buNone/>
            </a:pPr>
            <a:endParaRPr lang="pl-PL" sz="2600" b="1" dirty="0">
              <a:solidFill>
                <a:srgbClr val="4C9600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C362496-9A91-46D7-AB8B-AE1F4B8EF870}"/>
              </a:ext>
            </a:extLst>
          </p:cNvPr>
          <p:cNvSpPr/>
          <p:nvPr/>
        </p:nvSpPr>
        <p:spPr>
          <a:xfrm>
            <a:off x="10154194" y="6158109"/>
            <a:ext cx="16077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Buksa/TM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2EC9634-27E0-4CE3-BD31-175FFA477C3B}"/>
              </a:ext>
            </a:extLst>
          </p:cNvPr>
          <p:cNvSpPr/>
          <p:nvPr/>
        </p:nvSpPr>
        <p:spPr>
          <a:xfrm>
            <a:off x="741871" y="467351"/>
            <a:ext cx="3470519" cy="911113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500" b="1" dirty="0"/>
              <a:t>Teatralny maj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6DC9136-A0F7-401F-936A-ECDC71D60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282" y="285798"/>
            <a:ext cx="1340700" cy="36310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7B4689F-1FA5-4DF1-A2DF-2D4127C69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629" y="348344"/>
            <a:ext cx="1225402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97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7D78016-6FEA-4C78-8288-059CB7D0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614"/>
            <a:ext cx="6164626" cy="6635931"/>
          </a:xfrm>
          <a:prstGeom prst="rect">
            <a:avLst/>
          </a:prstGeom>
        </p:spPr>
      </p:pic>
      <p:pic>
        <p:nvPicPr>
          <p:cNvPr id="12" name="Obraz 11" descr="Konferencja prasowa przy CK Victoria.">
            <a:extLst>
              <a:ext uri="{FF2B5EF4-FFF2-40B4-BE49-F238E27FC236}">
                <a16:creationId xmlns:a16="http://schemas.microsoft.com/office/drawing/2014/main" id="{FB70D717-F393-4409-8EDA-977F132402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-16989"/>
            <a:ext cx="12217011" cy="685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FA6741B-501E-4D21-A26A-6C79A1AED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4" y="297304"/>
            <a:ext cx="1340700" cy="36310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165969" y="384429"/>
            <a:ext cx="4145280" cy="111742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solidFill>
                <a:srgbClr val="FF0000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006" y="629131"/>
            <a:ext cx="4489205" cy="66934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Dofinansowanie dla ETHO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744" y="1764445"/>
            <a:ext cx="5041047" cy="5076566"/>
          </a:xfrm>
        </p:spPr>
        <p:txBody>
          <a:bodyPr>
            <a:noAutofit/>
          </a:bodyPr>
          <a:lstStyle/>
          <a:p>
            <a:r>
              <a:rPr lang="pl-PL" sz="2100" dirty="0"/>
              <a:t>Gliwicki projekt </a:t>
            </a:r>
            <a:r>
              <a:rPr lang="pl-PL" sz="2100" b="1" dirty="0">
                <a:solidFill>
                  <a:srgbClr val="008000"/>
                </a:solidFill>
              </a:rPr>
              <a:t>ETHO – muzyka korzeni </a:t>
            </a:r>
            <a:r>
              <a:rPr lang="pl-PL" sz="2100" dirty="0"/>
              <a:t>we współczesnym ujęciu już po raz trzeci otrzymał dofinansowanie z </a:t>
            </a:r>
            <a:r>
              <a:rPr lang="pl-PL" sz="2100" b="1" dirty="0">
                <a:solidFill>
                  <a:srgbClr val="008000"/>
                </a:solidFill>
              </a:rPr>
              <a:t>Narodowego Centrum Kultury</a:t>
            </a:r>
            <a:r>
              <a:rPr lang="pl-PL" sz="2100" dirty="0"/>
              <a:t>.</a:t>
            </a:r>
          </a:p>
          <a:p>
            <a:r>
              <a:rPr lang="pl-PL" sz="2100" dirty="0"/>
              <a:t>Po raz pierwszy natomiast jest to program </a:t>
            </a:r>
            <a:r>
              <a:rPr lang="pl-PL" sz="2100" b="1" dirty="0">
                <a:solidFill>
                  <a:srgbClr val="008000"/>
                </a:solidFill>
              </a:rPr>
              <a:t>Kultura – Interwencje 2026</a:t>
            </a:r>
            <a:r>
              <a:rPr lang="pl-PL" sz="2100" dirty="0"/>
              <a:t>.</a:t>
            </a:r>
          </a:p>
          <a:p>
            <a:r>
              <a:rPr lang="pl-PL" sz="2100" dirty="0"/>
              <a:t>ETHO skupia się wokół polskiej muzyki ludowej i jej twórców, którzy sięgają po dawne teksty i melodie, adaptując je na nowo. </a:t>
            </a:r>
          </a:p>
          <a:p>
            <a:r>
              <a:rPr lang="pl-PL" sz="2100" dirty="0"/>
              <a:t>Wydarzenie odbędzie się </a:t>
            </a:r>
            <a:r>
              <a:rPr lang="pl-PL" sz="2100" b="1" dirty="0">
                <a:solidFill>
                  <a:srgbClr val="008000"/>
                </a:solidFill>
              </a:rPr>
              <a:t>pod koniec sierpnia</a:t>
            </a:r>
            <a:r>
              <a:rPr lang="pl-PL" sz="2100" dirty="0"/>
              <a:t>, a towarzyszyć mu będą moderowane debaty z udziałem twórców oraz warsztaty artystyczne.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4013714C-E3B8-4BD9-8926-EE79B242E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8248" y="332138"/>
            <a:ext cx="1222010" cy="122201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5B66972-CCB7-47C2-98AD-863B41907FD2}"/>
              </a:ext>
            </a:extLst>
          </p:cNvPr>
          <p:cNvSpPr/>
          <p:nvPr/>
        </p:nvSpPr>
        <p:spPr>
          <a:xfrm>
            <a:off x="432476" y="6314475"/>
            <a:ext cx="17190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cs typeface="Times New Roman" panose="02020603050405020304" pitchFamily="18" charset="0"/>
              </a:rPr>
              <a:t>Fot. UM Gliwice</a:t>
            </a:r>
          </a:p>
        </p:txBody>
      </p:sp>
    </p:spTree>
    <p:extLst>
      <p:ext uri="{BB962C8B-B14F-4D97-AF65-F5344CB8AC3E}">
        <p14:creationId xmlns:p14="http://schemas.microsoft.com/office/powerpoint/2010/main" val="303686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9E4544AD-6944-47C4-A7FE-DBB1751BD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3" y="731520"/>
            <a:ext cx="7262950" cy="6126479"/>
          </a:xfrm>
          <a:prstGeom prst="rect">
            <a:avLst/>
          </a:prstGeom>
        </p:spPr>
      </p:pic>
      <p:pic>
        <p:nvPicPr>
          <p:cNvPr id="13" name="Obraz 12" descr="Wiceprezydent Łukasz Gorczyński podczas konferencji w szkole.">
            <a:extLst>
              <a:ext uri="{FF2B5EF4-FFF2-40B4-BE49-F238E27FC236}">
                <a16:creationId xmlns:a16="http://schemas.microsoft.com/office/drawing/2014/main" id="{66AD9D65-21E2-42F7-8C14-41314583E7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0" y="0"/>
            <a:ext cx="12297830" cy="695002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20" y="1844043"/>
            <a:ext cx="4697183" cy="4693919"/>
          </a:xfrm>
        </p:spPr>
        <p:txBody>
          <a:bodyPr>
            <a:normAutofit/>
          </a:bodyPr>
          <a:lstStyle/>
          <a:p>
            <a:r>
              <a:rPr lang="pl-PL" sz="2200" dirty="0"/>
              <a:t>Razem z Górnośląsko-Zagłębiowską Metropolią rozpoczynamy długofalowe działania, których efektem będzie </a:t>
            </a:r>
            <a:r>
              <a:rPr lang="pl-PL" sz="2200" b="1" dirty="0">
                <a:solidFill>
                  <a:srgbClr val="008000"/>
                </a:solidFill>
              </a:rPr>
              <a:t>Kongres Metropolia Kultury 2029 w Gliwicach</a:t>
            </a:r>
            <a:r>
              <a:rPr lang="pl-PL" sz="2200" dirty="0"/>
              <a:t>.</a:t>
            </a:r>
          </a:p>
          <a:p>
            <a:r>
              <a:rPr lang="pl-PL" sz="2200" b="1" dirty="0">
                <a:solidFill>
                  <a:srgbClr val="008000"/>
                </a:solidFill>
              </a:rPr>
              <a:t>List intencyjny </a:t>
            </a:r>
            <a:r>
              <a:rPr lang="pl-PL" sz="2200" dirty="0"/>
              <a:t>w tej sprawie podpisali </a:t>
            </a:r>
            <a:r>
              <a:rPr lang="pl-PL" sz="2200" b="1" dirty="0">
                <a:solidFill>
                  <a:srgbClr val="008000"/>
                </a:solidFill>
              </a:rPr>
              <a:t>dyrektorzy CK Victoria </a:t>
            </a:r>
            <a:br>
              <a:rPr lang="pl-PL" sz="2200" b="1" dirty="0">
                <a:solidFill>
                  <a:srgbClr val="008000"/>
                </a:solidFill>
              </a:rPr>
            </a:br>
            <a:r>
              <a:rPr lang="pl-PL" sz="2200" b="1" dirty="0">
                <a:solidFill>
                  <a:srgbClr val="008000"/>
                </a:solidFill>
              </a:rPr>
              <a:t>i Katowice Miasto Ogrodów</a:t>
            </a:r>
            <a:r>
              <a:rPr lang="pl-PL" sz="2200" dirty="0"/>
              <a:t>.</a:t>
            </a:r>
          </a:p>
          <a:p>
            <a:r>
              <a:rPr lang="pl-PL" sz="2200" dirty="0"/>
              <a:t>Przy Polskiej Stolicy Kultury 2027 Gliwice będą pełnić ważną rolę m.in. za sprawą </a:t>
            </a:r>
            <a:r>
              <a:rPr lang="pl-PL" sz="2200" b="1" dirty="0">
                <a:solidFill>
                  <a:srgbClr val="008000"/>
                </a:solidFill>
              </a:rPr>
              <a:t>Biennale Gliwice 2027</a:t>
            </a:r>
            <a:r>
              <a:rPr lang="pl-PL" sz="2200" dirty="0"/>
              <a:t>, </a:t>
            </a:r>
            <a:br>
              <a:rPr lang="pl-PL" sz="2200" dirty="0"/>
            </a:br>
            <a:r>
              <a:rPr lang="pl-PL" sz="2200" dirty="0"/>
              <a:t>do którego przygotowania już trwają.</a:t>
            </a:r>
          </a:p>
          <a:p>
            <a:endParaRPr lang="pl-PL" sz="2400" dirty="0"/>
          </a:p>
          <a:p>
            <a:endParaRPr lang="pl-PL" sz="2400" dirty="0"/>
          </a:p>
          <a:p>
            <a:pPr marL="0" indent="0">
              <a:buNone/>
            </a:pPr>
            <a:endParaRPr lang="pl-PL" sz="2600" b="1" dirty="0">
              <a:solidFill>
                <a:srgbClr val="4C9600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C362496-9A91-46D7-AB8B-AE1F4B8EF870}"/>
              </a:ext>
            </a:extLst>
          </p:cNvPr>
          <p:cNvSpPr/>
          <p:nvPr/>
        </p:nvSpPr>
        <p:spPr>
          <a:xfrm>
            <a:off x="10154194" y="6158109"/>
            <a:ext cx="16077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J. Rogatko/CKV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2EC9634-27E0-4CE3-BD31-175FFA477C3B}"/>
              </a:ext>
            </a:extLst>
          </p:cNvPr>
          <p:cNvSpPr/>
          <p:nvPr/>
        </p:nvSpPr>
        <p:spPr>
          <a:xfrm>
            <a:off x="646981" y="348344"/>
            <a:ext cx="4081773" cy="10836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500" b="1" dirty="0"/>
              <a:t>Współpraca dla kultury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6DC9136-A0F7-401F-936A-ECDC71D60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282" y="285798"/>
            <a:ext cx="1340700" cy="36310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7B4689F-1FA5-4DF1-A2DF-2D4127C69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629" y="348344"/>
            <a:ext cx="1225402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63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57E9198-E60F-426B-A4C1-FE28951B4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406" y="1027610"/>
            <a:ext cx="7681214" cy="5830389"/>
          </a:xfrm>
          <a:prstGeom prst="rect">
            <a:avLst/>
          </a:prstGeom>
        </p:spPr>
      </p:pic>
      <p:pic>
        <p:nvPicPr>
          <p:cNvPr id="13" name="Obraz 12" descr="Uczestnicy Biegu Kolorowych Skarpetek.">
            <a:extLst>
              <a:ext uri="{FF2B5EF4-FFF2-40B4-BE49-F238E27FC236}">
                <a16:creationId xmlns:a16="http://schemas.microsoft.com/office/drawing/2014/main" id="{E2F3D675-CA75-4CE4-97F6-95E692F706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25011" y="30226"/>
            <a:ext cx="12217011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149736" y="477271"/>
            <a:ext cx="4004219" cy="97196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730" y="692017"/>
            <a:ext cx="4136573" cy="4661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400" b="1" dirty="0">
                <a:solidFill>
                  <a:srgbClr val="134191"/>
                </a:solidFill>
                <a:latin typeface="+mn-lt"/>
              </a:rPr>
              <a:t> </a:t>
            </a:r>
            <a:r>
              <a:rPr lang="pl-PL" sz="3400" b="1" dirty="0">
                <a:solidFill>
                  <a:schemeClr val="bg1"/>
                </a:solidFill>
                <a:latin typeface="+mn-lt"/>
              </a:rPr>
              <a:t>   Razem dla godności</a:t>
            </a:r>
            <a:endParaRPr lang="pl-PL" sz="3400" b="1" dirty="0">
              <a:solidFill>
                <a:srgbClr val="13419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808" y="1663984"/>
            <a:ext cx="5481815" cy="4965920"/>
          </a:xfrm>
        </p:spPr>
        <p:txBody>
          <a:bodyPr>
            <a:noAutofit/>
          </a:bodyPr>
          <a:lstStyle/>
          <a:p>
            <a:r>
              <a:rPr lang="pl-PL" sz="2200" dirty="0"/>
              <a:t>Bogaty program wypełnił tegoroczną edycję </a:t>
            </a:r>
            <a:r>
              <a:rPr lang="pl-PL" sz="2200" b="1" dirty="0">
                <a:solidFill>
                  <a:srgbClr val="008000"/>
                </a:solidFill>
              </a:rPr>
              <a:t>Gliwickich Dni Godności Osób </a:t>
            </a:r>
            <a:br>
              <a:rPr lang="pl-PL" sz="2200" b="1" dirty="0">
                <a:solidFill>
                  <a:srgbClr val="008000"/>
                </a:solidFill>
              </a:rPr>
            </a:br>
            <a:r>
              <a:rPr lang="pl-PL" sz="2200" b="1" dirty="0">
                <a:solidFill>
                  <a:srgbClr val="008000"/>
                </a:solidFill>
              </a:rPr>
              <a:t>z Niepełnosprawnością</a:t>
            </a:r>
            <a:r>
              <a:rPr lang="pl-PL" sz="2200" dirty="0"/>
              <a:t>.</a:t>
            </a:r>
          </a:p>
          <a:p>
            <a:r>
              <a:rPr lang="pl-PL" sz="2200" dirty="0"/>
              <a:t>Gliwiczanie mieli okazję uczestniczyć m.in. </a:t>
            </a:r>
            <a:br>
              <a:rPr lang="pl-PL" sz="2200" dirty="0"/>
            </a:br>
            <a:r>
              <a:rPr lang="pl-PL" sz="2200" dirty="0"/>
              <a:t>w pikniku integracyjnym w Parku Chopina, tanecznej integracji w Ruinach Teatru Victoria, a także w licznych warsztatach, konferencjach, imprezach integracyjnych oraz </a:t>
            </a:r>
            <a:r>
              <a:rPr lang="pl-PL" sz="2200" b="1" dirty="0">
                <a:solidFill>
                  <a:srgbClr val="008000"/>
                </a:solidFill>
              </a:rPr>
              <a:t>XVII Targach Pracy dla Osób </a:t>
            </a:r>
            <a:br>
              <a:rPr lang="pl-PL" sz="2200" b="1" dirty="0">
                <a:solidFill>
                  <a:srgbClr val="008000"/>
                </a:solidFill>
              </a:rPr>
            </a:br>
            <a:r>
              <a:rPr lang="pl-PL" sz="2200" b="1" dirty="0">
                <a:solidFill>
                  <a:srgbClr val="008000"/>
                </a:solidFill>
              </a:rPr>
              <a:t>z Niepełnosprawnością</a:t>
            </a:r>
            <a:r>
              <a:rPr lang="pl-PL" sz="2200" dirty="0"/>
              <a:t>.</a:t>
            </a:r>
          </a:p>
          <a:p>
            <a:r>
              <a:rPr lang="pl-PL" sz="2200" dirty="0"/>
              <a:t>Gliwickie Dni Godności Osób </a:t>
            </a:r>
            <a:br>
              <a:rPr lang="pl-PL" sz="2200" dirty="0"/>
            </a:br>
            <a:r>
              <a:rPr lang="pl-PL" sz="2200" dirty="0"/>
              <a:t>z Niepełnosprawnością to okazja do </a:t>
            </a:r>
            <a:r>
              <a:rPr lang="pl-PL" sz="2200" b="1" dirty="0">
                <a:solidFill>
                  <a:srgbClr val="008000"/>
                </a:solidFill>
              </a:rPr>
              <a:t>wzajemnej integracji </a:t>
            </a:r>
            <a:r>
              <a:rPr lang="pl-PL" sz="2200" dirty="0"/>
              <a:t>oraz zwrócenia uwagi na </a:t>
            </a:r>
            <a:r>
              <a:rPr lang="pl-PL" sz="2200" b="1" dirty="0">
                <a:solidFill>
                  <a:srgbClr val="008000"/>
                </a:solidFill>
              </a:rPr>
              <a:t>prawa, potrzeby i potencjał tych osób</a:t>
            </a:r>
            <a:r>
              <a:rPr lang="pl-PL" sz="2200" dirty="0"/>
              <a:t>. 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D39E24D-D640-48BC-9A7B-9FEB72E1CEDC}"/>
              </a:ext>
            </a:extLst>
          </p:cNvPr>
          <p:cNvSpPr/>
          <p:nvPr/>
        </p:nvSpPr>
        <p:spPr>
          <a:xfrm>
            <a:off x="73891" y="6443830"/>
            <a:ext cx="20781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</a:t>
            </a:r>
            <a:r>
              <a:rPr lang="pt-BR" sz="1000" dirty="0">
                <a:solidFill>
                  <a:schemeClr val="bg1"/>
                </a:solidFill>
              </a:rPr>
              <a:t>ot.UM </a:t>
            </a:r>
            <a:r>
              <a:rPr lang="pl-PL" sz="1000" dirty="0">
                <a:solidFill>
                  <a:schemeClr val="bg1"/>
                </a:solidFill>
              </a:rPr>
              <a:t>w </a:t>
            </a:r>
            <a:r>
              <a:rPr lang="pt-BR" sz="1000" dirty="0">
                <a:solidFill>
                  <a:schemeClr val="bg1"/>
                </a:solidFill>
              </a:rPr>
              <a:t>Gliwic</a:t>
            </a:r>
            <a:r>
              <a:rPr lang="pl-PL" sz="1000" dirty="0">
                <a:solidFill>
                  <a:schemeClr val="bg1"/>
                </a:solidFill>
              </a:rPr>
              <a:t>ach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CC377453-C801-4D39-81B5-1F5721FEA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73209" y="679240"/>
            <a:ext cx="1090268" cy="109026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BDC3108-7C2E-435C-BE47-4469F7D19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31" y="198343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04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C690AB3D-ACFE-C971-AB2B-ACE1FDB2D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5725" y="138224"/>
            <a:ext cx="9330612" cy="6858000"/>
          </a:xfrm>
          <a:prstGeom prst="rect">
            <a:avLst/>
          </a:prstGeom>
        </p:spPr>
      </p:pic>
      <p:pic>
        <p:nvPicPr>
          <p:cNvPr id="12" name="Obraz 11" descr="Zawodniczki na korcie w PreZero Arenie.">
            <a:extLst>
              <a:ext uri="{FF2B5EF4-FFF2-40B4-BE49-F238E27FC236}">
                <a16:creationId xmlns:a16="http://schemas.microsoft.com/office/drawing/2014/main" id="{7268E6D6-A808-4FCE-9E15-C7F1C23636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217011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145078" y="445425"/>
            <a:ext cx="4723635" cy="94610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727" y="1086960"/>
            <a:ext cx="4723635" cy="11654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3800" b="1" dirty="0">
                <a:solidFill>
                  <a:schemeClr val="bg1"/>
                </a:solidFill>
                <a:highlight>
                  <a:srgbClr val="008000"/>
                </a:highlight>
                <a:latin typeface="+mn-lt"/>
              </a:rPr>
              <a:t>Rowerowa Stolica Polski </a:t>
            </a:r>
            <a:br>
              <a:rPr lang="pl-PL" b="1" dirty="0">
                <a:solidFill>
                  <a:schemeClr val="bg1"/>
                </a:solidFill>
                <a:latin typeface="+mn-lt"/>
              </a:rPr>
            </a:br>
            <a:endParaRPr lang="pl-PL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 descr="Zawodnicy judo na macie.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7884" y="1623586"/>
            <a:ext cx="5038022" cy="4363607"/>
          </a:xfrm>
        </p:spPr>
        <p:txBody>
          <a:bodyPr>
            <a:normAutofit lnSpcReduction="10000"/>
          </a:bodyPr>
          <a:lstStyle/>
          <a:p>
            <a:r>
              <a:rPr lang="pl-PL" sz="2400" dirty="0"/>
              <a:t>Mój zastępca - Łukasz Gorczyński - został </a:t>
            </a:r>
            <a:r>
              <a:rPr lang="pl-PL" sz="2400" b="1" dirty="0">
                <a:solidFill>
                  <a:srgbClr val="008000"/>
                </a:solidFill>
              </a:rPr>
              <a:t>pierwszym ambasadorem naszego miasta w rywalizacji o tytuł Rowerowej Stolicy Polski</a:t>
            </a:r>
            <a:r>
              <a:rPr lang="pl-PL" sz="2400" dirty="0"/>
              <a:t>.</a:t>
            </a:r>
          </a:p>
          <a:p>
            <a:r>
              <a:rPr lang="pl-PL" sz="2400" dirty="0"/>
              <a:t>Do dziś trwa testowanie aplikacji </a:t>
            </a:r>
            <a:br>
              <a:rPr lang="pl-PL" sz="2400" dirty="0"/>
            </a:br>
            <a:r>
              <a:rPr lang="pl-PL" sz="2400" dirty="0"/>
              <a:t>i szlifowanie formy przed główną rywalizacją, która rozpocznie się już </a:t>
            </a:r>
            <a:br>
              <a:rPr lang="pl-PL" sz="2400" dirty="0"/>
            </a:br>
            <a:r>
              <a:rPr lang="pl-PL" sz="2400" dirty="0"/>
              <a:t>1 czerwca i potrwa przez cały miesiąc. </a:t>
            </a:r>
          </a:p>
          <a:p>
            <a:r>
              <a:rPr lang="pl-PL" sz="2400" dirty="0"/>
              <a:t>Zachęcam do dołączenia do akcji – wystarczy pobrać bezpłatną aplikację </a:t>
            </a:r>
            <a:r>
              <a:rPr lang="pl-PL" sz="2400" b="1" dirty="0">
                <a:solidFill>
                  <a:srgbClr val="008000"/>
                </a:solidFill>
              </a:rPr>
              <a:t>Aktywne Miasta </a:t>
            </a:r>
            <a:r>
              <a:rPr lang="pl-PL" sz="2400" dirty="0"/>
              <a:t>i wybrać się na przejażdżkę.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52" y="327286"/>
            <a:ext cx="1340700" cy="363106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D4490B65-5AEA-480E-9743-EBA507715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53344" y="690392"/>
            <a:ext cx="1187157" cy="1187157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C3D7782-AF20-4590-A7AE-420238CAB21B}"/>
              </a:ext>
            </a:extLst>
          </p:cNvPr>
          <p:cNvSpPr/>
          <p:nvPr/>
        </p:nvSpPr>
        <p:spPr>
          <a:xfrm>
            <a:off x="102732" y="6349160"/>
            <a:ext cx="19143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</a:t>
            </a:r>
            <a:r>
              <a:rPr lang="en-US" sz="1000" dirty="0" err="1">
                <a:solidFill>
                  <a:schemeClr val="bg1"/>
                </a:solidFill>
              </a:rPr>
              <a:t>ot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  <a:r>
              <a:rPr lang="pl-PL" sz="1000" dirty="0">
                <a:solidFill>
                  <a:schemeClr val="bg1"/>
                </a:solidFill>
              </a:rPr>
              <a:t> UM Gliwice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endParaRPr lang="pl-PL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67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DD44B67-D5D0-41FD-A493-6E2F0B816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23" y="744070"/>
            <a:ext cx="8695764" cy="6113930"/>
          </a:xfrm>
          <a:prstGeom prst="rect">
            <a:avLst/>
          </a:prstGeom>
        </p:spPr>
      </p:pic>
      <p:pic>
        <p:nvPicPr>
          <p:cNvPr id="12" name="Obraz 11" descr="Autobus Irizar.">
            <a:extLst>
              <a:ext uri="{FF2B5EF4-FFF2-40B4-BE49-F238E27FC236}">
                <a16:creationId xmlns:a16="http://schemas.microsoft.com/office/drawing/2014/main" id="{2FF1FBFC-ECF0-4055-85D7-A52BC60326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-94216" y="-92021"/>
            <a:ext cx="12297830" cy="6950021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14587" y="295442"/>
            <a:ext cx="4275909" cy="79651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400" b="1" dirty="0">
                <a:solidFill>
                  <a:schemeClr val="bg1"/>
                </a:solidFill>
              </a:rPr>
              <a:t>SKO uchyliło decyzję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517114" y="317540"/>
            <a:ext cx="5578885" cy="1355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pl-PL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58" y="1231839"/>
            <a:ext cx="4876800" cy="5062399"/>
          </a:xfrm>
        </p:spPr>
        <p:txBody>
          <a:bodyPr>
            <a:noAutofit/>
          </a:bodyPr>
          <a:lstStyle/>
          <a:p>
            <a:r>
              <a:rPr lang="pl-PL" sz="2000" dirty="0"/>
              <a:t>Złożone przeze mnie w marcu odwołanie przyniosło efekt - </a:t>
            </a:r>
            <a:r>
              <a:rPr lang="pl-PL" sz="2000" b="1" dirty="0">
                <a:solidFill>
                  <a:srgbClr val="008000"/>
                </a:solidFill>
              </a:rPr>
              <a:t>Samorządowe Kolegium Odwoławcze w Katowicach uchyliło w całości decyzję środowiskową Prezydenta Miasta Knurów</a:t>
            </a:r>
            <a:r>
              <a:rPr lang="pl-PL" sz="2000" dirty="0"/>
              <a:t> dla planowanej budowy zakładu produkcji paliwa RDF przy ul. Jagodowej w Gliwicach. </a:t>
            </a:r>
          </a:p>
          <a:p>
            <a:r>
              <a:rPr lang="pl-PL" sz="2000" dirty="0"/>
              <a:t>Sprawa wraca do Knurowa do </a:t>
            </a:r>
            <a:r>
              <a:rPr lang="pl-PL" sz="2000" b="1" dirty="0">
                <a:solidFill>
                  <a:srgbClr val="008000"/>
                </a:solidFill>
              </a:rPr>
              <a:t>ponownego rozpatrzenia</a:t>
            </a:r>
            <a:r>
              <a:rPr lang="pl-PL" sz="2000" dirty="0"/>
              <a:t> z uwzględnieniem zgłoszonych zastrzeżeń. </a:t>
            </a:r>
          </a:p>
          <a:p>
            <a:r>
              <a:rPr lang="pl-PL" sz="2000" dirty="0"/>
              <a:t>Planowana inwestycja dotyczyła zakładu produkującego paliwo alternatywne RDF, spalanego np. w cementowniach lub ciepłowniach.</a:t>
            </a:r>
          </a:p>
          <a:p>
            <a:r>
              <a:rPr lang="pl-PL" sz="2000" dirty="0"/>
              <a:t>Uchylenie decyzji nie kończy sprawy, ale daje czas na jej ponowne, </a:t>
            </a:r>
            <a:r>
              <a:rPr lang="pl-PL" sz="2000" b="1" dirty="0">
                <a:solidFill>
                  <a:srgbClr val="008000"/>
                </a:solidFill>
              </a:rPr>
              <a:t>dokładniejsze przeanalizowanie</a:t>
            </a:r>
            <a:r>
              <a:rPr lang="pl-PL" sz="2000" dirty="0"/>
              <a:t>.</a:t>
            </a:r>
          </a:p>
          <a:p>
            <a:endParaRPr lang="pl-PL" sz="2000" dirty="0"/>
          </a:p>
          <a:p>
            <a:endParaRPr lang="pl-PL" sz="2000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EB249F7-8AF9-4595-9879-1FDA235CF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86" y="284642"/>
            <a:ext cx="1340700" cy="36310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72E6C2E-9EE4-47EB-8161-332E02C8B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1249" y="284642"/>
            <a:ext cx="1255885" cy="1261981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EA69D94-F7CD-4D91-A16B-19B9934388A5}"/>
              </a:ext>
            </a:extLst>
          </p:cNvPr>
          <p:cNvSpPr/>
          <p:nvPr/>
        </p:nvSpPr>
        <p:spPr>
          <a:xfrm>
            <a:off x="10183905" y="6294238"/>
            <a:ext cx="21425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Fot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pl-PL" sz="1000" dirty="0">
                <a:solidFill>
                  <a:schemeClr val="bg1"/>
                </a:solidFill>
              </a:rPr>
              <a:t>F. </a:t>
            </a:r>
            <a:r>
              <a:rPr lang="pl-PL" sz="1000" dirty="0" err="1">
                <a:solidFill>
                  <a:schemeClr val="bg1"/>
                </a:solidFill>
              </a:rPr>
              <a:t>Zobawa</a:t>
            </a:r>
            <a:r>
              <a:rPr lang="pl-PL" sz="1000" dirty="0">
                <a:solidFill>
                  <a:schemeClr val="bg1"/>
                </a:solidFill>
              </a:rPr>
              <a:t>/UM Gliwice</a:t>
            </a:r>
          </a:p>
        </p:txBody>
      </p:sp>
    </p:spTree>
    <p:extLst>
      <p:ext uri="{BB962C8B-B14F-4D97-AF65-F5344CB8AC3E}">
        <p14:creationId xmlns:p14="http://schemas.microsoft.com/office/powerpoint/2010/main" val="3130678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2006B7D-589F-0195-544F-9C5CF62FB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974" y="161475"/>
            <a:ext cx="9144000" cy="6858000"/>
          </a:xfrm>
          <a:prstGeom prst="rect">
            <a:avLst/>
          </a:prstGeom>
        </p:spPr>
      </p:pic>
      <p:pic>
        <p:nvPicPr>
          <p:cNvPr id="10" name="Obraz 9" descr="Grafika - drzewo w dłoniach.">
            <a:extLst>
              <a:ext uri="{FF2B5EF4-FFF2-40B4-BE49-F238E27FC236}">
                <a16:creationId xmlns:a16="http://schemas.microsoft.com/office/drawing/2014/main" id="{A09DEA21-A55A-4386-B09B-B56EC2C1B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217011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947528" y="564646"/>
            <a:ext cx="4819674" cy="88776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756" y="803915"/>
            <a:ext cx="4759032" cy="4580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200" b="1" dirty="0">
                <a:solidFill>
                  <a:schemeClr val="bg1"/>
                </a:solidFill>
                <a:latin typeface="+mn-lt"/>
              </a:rPr>
              <a:t>Elektrośmieci pod kontrolą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249" y="1774863"/>
            <a:ext cx="5228046" cy="4573874"/>
          </a:xfrm>
        </p:spPr>
        <p:txBody>
          <a:bodyPr>
            <a:noAutofit/>
          </a:bodyPr>
          <a:lstStyle/>
          <a:p>
            <a:r>
              <a:rPr lang="pl-PL" sz="2200" dirty="0"/>
              <a:t>Zorganizowaliśmy kolejne </a:t>
            </a:r>
            <a:r>
              <a:rPr lang="pl-PL" sz="2200" b="1" dirty="0">
                <a:solidFill>
                  <a:srgbClr val="008000"/>
                </a:solidFill>
              </a:rPr>
              <a:t>mobilne zbiórki elektroodpadów – w </a:t>
            </a:r>
            <a:r>
              <a:rPr lang="pl-PL" sz="2200" dirty="0"/>
              <a:t>Żernikach i na osiedlach Obrońców Pokoju, Kopernika </a:t>
            </a:r>
            <a:br>
              <a:rPr lang="pl-PL" sz="2200" dirty="0"/>
            </a:br>
            <a:r>
              <a:rPr lang="pl-PL" sz="2200" dirty="0"/>
              <a:t>i </a:t>
            </a:r>
            <a:r>
              <a:rPr lang="pl-PL" sz="2200" dirty="0" err="1"/>
              <a:t>Trynku</a:t>
            </a:r>
            <a:r>
              <a:rPr lang="pl-PL" sz="2200" dirty="0"/>
              <a:t>.</a:t>
            </a:r>
          </a:p>
          <a:p>
            <a:r>
              <a:rPr lang="pl-PL" sz="2200" dirty="0"/>
              <a:t>Kolejne odbędą się już </a:t>
            </a:r>
            <a:r>
              <a:rPr lang="pl-PL" sz="2200" b="1" dirty="0">
                <a:solidFill>
                  <a:srgbClr val="008000"/>
                </a:solidFill>
              </a:rPr>
              <a:t>23 maja </a:t>
            </a:r>
            <a:r>
              <a:rPr lang="pl-PL" sz="2200" dirty="0"/>
              <a:t>(Sośnica </a:t>
            </a:r>
            <a:br>
              <a:rPr lang="pl-PL" sz="2200" dirty="0"/>
            </a:br>
            <a:r>
              <a:rPr lang="pl-PL" sz="2200" dirty="0"/>
              <a:t>i Łabędy) i </a:t>
            </a:r>
            <a:r>
              <a:rPr lang="pl-PL" sz="2200" b="1" dirty="0">
                <a:solidFill>
                  <a:srgbClr val="008000"/>
                </a:solidFill>
              </a:rPr>
              <a:t>6 czerwca </a:t>
            </a:r>
            <a:r>
              <a:rPr lang="pl-PL" sz="2200" dirty="0"/>
              <a:t>(Śródmieście </a:t>
            </a:r>
            <a:br>
              <a:rPr lang="pl-PL" sz="2200" dirty="0"/>
            </a:br>
            <a:r>
              <a:rPr lang="pl-PL" sz="2200" dirty="0"/>
              <a:t>i Czechowice).</a:t>
            </a:r>
          </a:p>
          <a:p>
            <a:r>
              <a:rPr lang="pl-PL" sz="2200" b="1" dirty="0">
                <a:solidFill>
                  <a:srgbClr val="008000"/>
                </a:solidFill>
              </a:rPr>
              <a:t>Harmonogram mobilnych zbiórek </a:t>
            </a:r>
            <a:r>
              <a:rPr lang="pl-PL" sz="2200" dirty="0"/>
              <a:t>znajduje się na stronie </a:t>
            </a:r>
            <a:r>
              <a:rPr lang="pl-PL" sz="2200" b="1" dirty="0">
                <a:solidFill>
                  <a:srgbClr val="008000"/>
                </a:solidFill>
              </a:rPr>
              <a:t>segreguj.gliwice.eu </a:t>
            </a:r>
            <a:r>
              <a:rPr lang="pl-PL" sz="2200" dirty="0"/>
              <a:t>w dziale Harmonogram wywozu.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BDC3108-7C2E-435C-BE47-4469F7D19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07F336DD-599D-4DF3-A50E-DEFFE3FFA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93176" y="569582"/>
            <a:ext cx="1384724" cy="1384724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542ECE2-48E3-A3DF-878F-96C6E9E8BD67}"/>
              </a:ext>
            </a:extLst>
          </p:cNvPr>
          <p:cNvSpPr/>
          <p:nvPr/>
        </p:nvSpPr>
        <p:spPr>
          <a:xfrm>
            <a:off x="1733127" y="6213261"/>
            <a:ext cx="19143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</a:t>
            </a:r>
            <a:r>
              <a:rPr lang="en-US" sz="1000" dirty="0" err="1">
                <a:solidFill>
                  <a:schemeClr val="bg1"/>
                </a:solidFill>
              </a:rPr>
              <a:t>ot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  <a:r>
              <a:rPr lang="pl-PL" sz="1000" dirty="0">
                <a:solidFill>
                  <a:schemeClr val="bg1"/>
                </a:solidFill>
              </a:rPr>
              <a:t> F. </a:t>
            </a:r>
            <a:r>
              <a:rPr lang="pl-PL" sz="1000" dirty="0" err="1">
                <a:solidFill>
                  <a:schemeClr val="bg1"/>
                </a:solidFill>
              </a:rPr>
              <a:t>Zobawa</a:t>
            </a:r>
            <a:r>
              <a:rPr lang="pl-PL" sz="1000" dirty="0">
                <a:solidFill>
                  <a:schemeClr val="bg1"/>
                </a:solidFill>
              </a:rPr>
              <a:t>/ UM Gliwice</a:t>
            </a:r>
          </a:p>
        </p:txBody>
      </p:sp>
    </p:spTree>
    <p:extLst>
      <p:ext uri="{BB962C8B-B14F-4D97-AF65-F5344CB8AC3E}">
        <p14:creationId xmlns:p14="http://schemas.microsoft.com/office/powerpoint/2010/main" val="4020308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08" y="-580915"/>
            <a:ext cx="12563444" cy="8230964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-202908" y="4152452"/>
            <a:ext cx="6737295" cy="65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pl-PL" sz="4000" b="1" dirty="0">
                <a:solidFill>
                  <a:srgbClr val="134191"/>
                </a:solidFill>
                <a:latin typeface="+mn-lt"/>
              </a:rPr>
              <a:t>Dziękuję za uwagę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-158164" y="4961590"/>
            <a:ext cx="6692551" cy="65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pl-PL" sz="2000" dirty="0">
                <a:solidFill>
                  <a:srgbClr val="134191"/>
                </a:solidFill>
              </a:rPr>
              <a:t>Katarzyna Kuczyńska-Budka</a:t>
            </a:r>
          </a:p>
          <a:p>
            <a:pPr algn="r">
              <a:lnSpc>
                <a:spcPct val="100000"/>
              </a:lnSpc>
            </a:pPr>
            <a:r>
              <a:rPr lang="pl-PL" sz="2000" dirty="0">
                <a:solidFill>
                  <a:srgbClr val="134191"/>
                </a:solidFill>
              </a:rPr>
              <a:t>Prezydent Gliwic</a:t>
            </a:r>
          </a:p>
        </p:txBody>
      </p:sp>
    </p:spTree>
    <p:extLst>
      <p:ext uri="{BB962C8B-B14F-4D97-AF65-F5344CB8AC3E}">
        <p14:creationId xmlns:p14="http://schemas.microsoft.com/office/powerpoint/2010/main" val="1854977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FFB09B7-413E-E72B-CFD7-4D3F65E55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4057" y="968327"/>
            <a:ext cx="9219530" cy="614485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D93B141-796F-4D24-BF0B-F305A96F50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217011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566140" y="356781"/>
            <a:ext cx="2752164" cy="8534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694288" y="356781"/>
            <a:ext cx="4520560" cy="6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Mamy to!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517" y="1481703"/>
            <a:ext cx="5249422" cy="4910390"/>
          </a:xfrm>
        </p:spPr>
        <p:txBody>
          <a:bodyPr>
            <a:noAutofit/>
          </a:bodyPr>
          <a:lstStyle/>
          <a:p>
            <a:r>
              <a:rPr lang="pl-PL" sz="2400" dirty="0"/>
              <a:t>Miasto Gliwice pozyskało </a:t>
            </a:r>
            <a:r>
              <a:rPr lang="pl-PL" sz="2400" b="1" dirty="0">
                <a:solidFill>
                  <a:srgbClr val="008000"/>
                </a:solidFill>
              </a:rPr>
              <a:t>3 239 100 zł </a:t>
            </a:r>
            <a:r>
              <a:rPr lang="pl-PL" sz="2400" dirty="0"/>
              <a:t>dofinansowania ze środków Funduszu Rozwoju Kultury Fizycznej </a:t>
            </a:r>
            <a:r>
              <a:rPr lang="pl-PL" sz="2400" b="1" dirty="0">
                <a:solidFill>
                  <a:srgbClr val="008000"/>
                </a:solidFill>
              </a:rPr>
              <a:t>na rozbudowę sali szermierczej przy </a:t>
            </a:r>
            <a:br>
              <a:rPr lang="pl-PL" sz="2400" b="1" dirty="0">
                <a:solidFill>
                  <a:srgbClr val="008000"/>
                </a:solidFill>
              </a:rPr>
            </a:br>
            <a:r>
              <a:rPr lang="pl-PL" sz="2400" b="1" dirty="0">
                <a:solidFill>
                  <a:srgbClr val="008000"/>
                </a:solidFill>
              </a:rPr>
              <a:t>ul. Warszawskiej 35a.</a:t>
            </a:r>
          </a:p>
          <a:p>
            <a:r>
              <a:rPr lang="pl-PL" sz="2400" dirty="0"/>
              <a:t>Tę świetną wiadomość dla gliwickiej szpady przekazał osobiście minister sportu i turystyki - </a:t>
            </a:r>
            <a:r>
              <a:rPr lang="pl-PL" sz="2400" b="1" dirty="0">
                <a:solidFill>
                  <a:srgbClr val="008000"/>
                </a:solidFill>
              </a:rPr>
              <a:t>Jakub </a:t>
            </a:r>
            <a:r>
              <a:rPr lang="pl-PL" sz="2400" b="1" dirty="0" err="1">
                <a:solidFill>
                  <a:srgbClr val="008000"/>
                </a:solidFill>
              </a:rPr>
              <a:t>Rutnicki</a:t>
            </a:r>
            <a:r>
              <a:rPr lang="pl-PL" sz="2400" dirty="0"/>
              <a:t>.</a:t>
            </a:r>
          </a:p>
          <a:p>
            <a:r>
              <a:rPr lang="pl-PL" sz="2400" dirty="0"/>
              <a:t>Nowoczesny obiekt treningowy to odpowiedź na potrzeby gliwickiego środowiska szermierczego, którego wychowankowie od lat z sukcesami reprezentują Gliwice na krajowych </a:t>
            </a:r>
            <a:br>
              <a:rPr lang="pl-PL" sz="2400" dirty="0"/>
            </a:br>
            <a:r>
              <a:rPr lang="pl-PL" sz="2400" dirty="0"/>
              <a:t>i międzynarodowych planszach. </a:t>
            </a:r>
            <a:endParaRPr lang="pl-PL" sz="2400" b="1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C9CCF639-F8D4-470D-B4A4-545286F3E5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18" y="439425"/>
            <a:ext cx="1260220" cy="126346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CBFC0822-1A3C-483C-9A82-13E05E288BBD}"/>
              </a:ext>
            </a:extLst>
          </p:cNvPr>
          <p:cNvSpPr/>
          <p:nvPr/>
        </p:nvSpPr>
        <p:spPr>
          <a:xfrm>
            <a:off x="519954" y="6392093"/>
            <a:ext cx="16315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Fot. </a:t>
            </a:r>
            <a:r>
              <a:rPr lang="pl-PL" sz="1000" dirty="0" err="1">
                <a:solidFill>
                  <a:schemeClr val="bg1"/>
                </a:solidFill>
              </a:rPr>
              <a:t>Mosquidron</a:t>
            </a:r>
            <a:endParaRPr lang="pl-PL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06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EC328DC-7606-469D-85B4-79899870F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623" y="905435"/>
            <a:ext cx="8213975" cy="595256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3839DFF-0041-41EE-ADA3-A3DC0679F2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2506" y="0"/>
            <a:ext cx="12217011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768352" y="315958"/>
            <a:ext cx="4966447" cy="79785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884894" y="476115"/>
            <a:ext cx="4849905" cy="518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3300" b="1" dirty="0" err="1">
                <a:solidFill>
                  <a:schemeClr val="bg1"/>
                </a:solidFill>
                <a:latin typeface="+mn-lt"/>
              </a:rPr>
              <a:t>Szuwarek</a:t>
            </a:r>
            <a:r>
              <a:rPr lang="pl-PL" sz="3300" b="1" dirty="0">
                <a:solidFill>
                  <a:schemeClr val="bg1"/>
                </a:solidFill>
                <a:latin typeface="+mn-lt"/>
              </a:rPr>
              <a:t> w nowej szacie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4" y="342978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498" y="1429775"/>
            <a:ext cx="5521102" cy="5320649"/>
          </a:xfrm>
        </p:spPr>
        <p:txBody>
          <a:bodyPr>
            <a:noAutofit/>
          </a:bodyPr>
          <a:lstStyle/>
          <a:p>
            <a:pPr lvl="0"/>
            <a:r>
              <a:rPr lang="pl-PL" sz="2000" dirty="0"/>
              <a:t>Do </a:t>
            </a:r>
            <a:r>
              <a:rPr lang="pl-PL" sz="2000" b="1" dirty="0">
                <a:solidFill>
                  <a:srgbClr val="008000"/>
                </a:solidFill>
              </a:rPr>
              <a:t>26 maja </a:t>
            </a:r>
            <a:r>
              <a:rPr lang="pl-PL" sz="2000" dirty="0"/>
              <a:t>można składać oferty w przetargu na </a:t>
            </a:r>
            <a:r>
              <a:rPr lang="pl-PL" sz="2000" b="1" dirty="0">
                <a:solidFill>
                  <a:srgbClr val="008000"/>
                </a:solidFill>
              </a:rPr>
              <a:t>budowę boiska wielofunkcyjnego </a:t>
            </a:r>
            <a:r>
              <a:rPr lang="pl-PL" sz="2000" dirty="0"/>
              <a:t>(zlokalizowanego </a:t>
            </a:r>
            <a:r>
              <a:rPr lang="pl-PL" sz="2000" b="1" dirty="0">
                <a:solidFill>
                  <a:srgbClr val="008000"/>
                </a:solidFill>
              </a:rPr>
              <a:t>obok stawu </a:t>
            </a:r>
            <a:r>
              <a:rPr lang="pl-PL" sz="2000" b="1" dirty="0" err="1">
                <a:solidFill>
                  <a:srgbClr val="008000"/>
                </a:solidFill>
              </a:rPr>
              <a:t>Szuwarek</a:t>
            </a:r>
            <a:r>
              <a:rPr lang="pl-PL" sz="2000" dirty="0"/>
              <a:t>), umożliwiającego grę w piłkę nożną, ręczną </a:t>
            </a:r>
            <a:br>
              <a:rPr lang="pl-PL" sz="2000" dirty="0"/>
            </a:br>
            <a:r>
              <a:rPr lang="pl-PL" sz="2000" dirty="0"/>
              <a:t>i koszykówkę, a także stworzenie siłowni zewnętrznej i strefy </a:t>
            </a:r>
            <a:r>
              <a:rPr lang="pl-PL" sz="2000" dirty="0" err="1"/>
              <a:t>street</a:t>
            </a:r>
            <a:r>
              <a:rPr lang="pl-PL" sz="2000" dirty="0"/>
              <a:t> </a:t>
            </a:r>
            <a:r>
              <a:rPr lang="pl-PL" sz="2000" dirty="0" err="1"/>
              <a:t>workout</a:t>
            </a:r>
            <a:r>
              <a:rPr lang="pl-PL" sz="2000" dirty="0"/>
              <a:t>. </a:t>
            </a:r>
          </a:p>
          <a:p>
            <a:pPr lvl="0"/>
            <a:r>
              <a:rPr lang="pl-PL" sz="2000" dirty="0"/>
              <a:t>To kontynuacja działań zapoczątkowanych wiele lat temu, które docelowo odmienią zarówno staw </a:t>
            </a:r>
            <a:r>
              <a:rPr lang="pl-PL" sz="2000" dirty="0" err="1"/>
              <a:t>Szuwarek</a:t>
            </a:r>
            <a:r>
              <a:rPr lang="pl-PL" sz="2000" dirty="0"/>
              <a:t>, jak i jego otoczenie. </a:t>
            </a:r>
          </a:p>
          <a:p>
            <a:pPr lvl="0"/>
            <a:r>
              <a:rPr lang="pl-PL" sz="2000" dirty="0"/>
              <a:t>Uzupełnieniem przestrzeni będzie </a:t>
            </a:r>
            <a:r>
              <a:rPr lang="pl-PL" sz="2000" b="1" dirty="0">
                <a:solidFill>
                  <a:srgbClr val="008000"/>
                </a:solidFill>
              </a:rPr>
              <a:t>strefa rekreacji biernej</a:t>
            </a:r>
            <a:r>
              <a:rPr lang="pl-PL" sz="2000" b="1" dirty="0"/>
              <a:t> </a:t>
            </a:r>
            <a:r>
              <a:rPr lang="pl-PL" sz="2000" dirty="0"/>
              <a:t>– m.in. z nowymi </a:t>
            </a:r>
            <a:r>
              <a:rPr lang="pl-PL" sz="2000" dirty="0" err="1"/>
              <a:t>nasadzeniami</a:t>
            </a:r>
            <a:r>
              <a:rPr lang="pl-PL" sz="2000" dirty="0"/>
              <a:t> drzew, leżakami, ławkami, łąką kwietną oraz krzewami. Będą też stojaki rowerowe i modułowe ścianki wspinaczkowe. </a:t>
            </a:r>
          </a:p>
          <a:p>
            <a:pPr lvl="0"/>
            <a:r>
              <a:rPr lang="pl-PL" sz="2000" dirty="0"/>
              <a:t>Po zakończeniu modernizacji boisk, w kolejnym etapie prace obejmą </a:t>
            </a:r>
            <a:r>
              <a:rPr lang="pl-PL" sz="2000" b="1" dirty="0">
                <a:solidFill>
                  <a:srgbClr val="008000"/>
                </a:solidFill>
              </a:rPr>
              <a:t>teren bezpośrednio wokół stawu</a:t>
            </a:r>
            <a:r>
              <a:rPr lang="pl-PL" sz="2000" dirty="0"/>
              <a:t>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B484D73-5100-4666-910A-C2ACE6565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523" y="524531"/>
            <a:ext cx="1261981" cy="126198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982D22E-6D15-4976-9723-34E03624370B}"/>
              </a:ext>
            </a:extLst>
          </p:cNvPr>
          <p:cNvSpPr/>
          <p:nvPr/>
        </p:nvSpPr>
        <p:spPr>
          <a:xfrm>
            <a:off x="528793" y="6215524"/>
            <a:ext cx="2057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Fot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pl-PL" sz="1000" dirty="0">
                <a:solidFill>
                  <a:schemeClr val="bg1"/>
                </a:solidFill>
              </a:rPr>
              <a:t>UM Gliwice</a:t>
            </a:r>
          </a:p>
        </p:txBody>
      </p:sp>
    </p:spTree>
    <p:extLst>
      <p:ext uri="{BB962C8B-B14F-4D97-AF65-F5344CB8AC3E}">
        <p14:creationId xmlns:p14="http://schemas.microsoft.com/office/powerpoint/2010/main" val="786602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6B561152-285C-4CB3-BF96-707F3AE16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118"/>
            <a:ext cx="6248400" cy="587188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5A56329-E68C-431F-9FD0-E9010668E0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217011" cy="6858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FB410FA-0211-49BB-A5BB-A27AB42BEA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5179"/>
            <a:ext cx="12217011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123611" y="386877"/>
            <a:ext cx="3866606" cy="73653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873624" y="455521"/>
            <a:ext cx="4395267" cy="599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Mamy 294 mln zł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4" y="342978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920" y="1360451"/>
            <a:ext cx="5442089" cy="5351417"/>
          </a:xfrm>
        </p:spPr>
        <p:txBody>
          <a:bodyPr>
            <a:noAutofit/>
          </a:bodyPr>
          <a:lstStyle/>
          <a:p>
            <a:r>
              <a:rPr lang="pl-PL" sz="2000" dirty="0"/>
              <a:t>Realizujemy jeden z największych w regionie programów inwestycji związanych z </a:t>
            </a:r>
            <a:r>
              <a:rPr lang="pl-PL" sz="2000" b="1" dirty="0">
                <a:solidFill>
                  <a:srgbClr val="008000"/>
                </a:solidFill>
              </a:rPr>
              <a:t>ochroną przeciwpowodziową i adaptacją do zmian klimatu</a:t>
            </a:r>
            <a:r>
              <a:rPr lang="pl-PL" sz="2000" dirty="0"/>
              <a:t>. W ramach projektów </a:t>
            </a:r>
            <a:r>
              <a:rPr lang="pl-PL" sz="2000" dirty="0" err="1"/>
              <a:t>FEnIKS</a:t>
            </a:r>
            <a:r>
              <a:rPr lang="pl-PL" sz="2000" dirty="0"/>
              <a:t> 1 </a:t>
            </a:r>
            <a:br>
              <a:rPr lang="pl-PL" sz="2000" dirty="0"/>
            </a:br>
            <a:r>
              <a:rPr lang="pl-PL" sz="2000" dirty="0"/>
              <a:t>i przygotowywanego </a:t>
            </a:r>
            <a:r>
              <a:rPr lang="pl-PL" sz="2000" dirty="0" err="1"/>
              <a:t>FEnIKS</a:t>
            </a:r>
            <a:r>
              <a:rPr lang="pl-PL" sz="2000" dirty="0"/>
              <a:t> 2 przeznaczymy na rozwój systemów retencji i odwodnienia ponad </a:t>
            </a:r>
            <a:r>
              <a:rPr lang="pl-PL" sz="2000" b="1" dirty="0">
                <a:solidFill>
                  <a:srgbClr val="008000"/>
                </a:solidFill>
              </a:rPr>
              <a:t>294 mln zł</a:t>
            </a:r>
            <a:r>
              <a:rPr lang="pl-PL" sz="2000" dirty="0"/>
              <a:t>, z czego przeszło 185 mln zł pochodzi z dofinansowania Unii Europejskiej.</a:t>
            </a:r>
          </a:p>
          <a:p>
            <a:r>
              <a:rPr lang="pl-PL" sz="2000" dirty="0" err="1"/>
              <a:t>FEnIKS</a:t>
            </a:r>
            <a:r>
              <a:rPr lang="pl-PL" sz="2000" dirty="0"/>
              <a:t> 2 to </a:t>
            </a:r>
            <a:r>
              <a:rPr lang="pl-PL" sz="2000" b="1" dirty="0">
                <a:solidFill>
                  <a:srgbClr val="008000"/>
                </a:solidFill>
              </a:rPr>
              <a:t>kontynuacja działań </a:t>
            </a:r>
            <a:r>
              <a:rPr lang="pl-PL" sz="2000" dirty="0"/>
              <a:t>o jeszcze </a:t>
            </a:r>
            <a:r>
              <a:rPr lang="pl-PL" sz="2000" b="1" dirty="0">
                <a:solidFill>
                  <a:srgbClr val="008000"/>
                </a:solidFill>
              </a:rPr>
              <a:t>większej skali </a:t>
            </a:r>
            <a:r>
              <a:rPr lang="pl-PL" sz="2000" dirty="0"/>
              <a:t>– projekt o wartości blisko </a:t>
            </a:r>
            <a:r>
              <a:rPr lang="pl-PL" sz="2000" b="1" dirty="0">
                <a:solidFill>
                  <a:srgbClr val="008000"/>
                </a:solidFill>
              </a:rPr>
              <a:t>185 mln zł</a:t>
            </a:r>
            <a:r>
              <a:rPr lang="pl-PL" sz="2000" dirty="0"/>
              <a:t>, współfinansowany jest kwotą ponad </a:t>
            </a:r>
            <a:r>
              <a:rPr lang="pl-PL" sz="2000" b="1" dirty="0">
                <a:solidFill>
                  <a:srgbClr val="008000"/>
                </a:solidFill>
              </a:rPr>
              <a:t>116,5 mln zł </a:t>
            </a:r>
            <a:r>
              <a:rPr lang="pl-PL" sz="2000" dirty="0"/>
              <a:t>z Funduszu Spójności UE. </a:t>
            </a:r>
          </a:p>
          <a:p>
            <a:r>
              <a:rPr lang="pl-PL" sz="2000" dirty="0"/>
              <a:t>Umowa na dofinansowanie projektu </a:t>
            </a:r>
            <a:r>
              <a:rPr lang="pl-PL" sz="2000" dirty="0" err="1"/>
              <a:t>FEnIKS</a:t>
            </a:r>
            <a:r>
              <a:rPr lang="pl-PL" sz="2000" dirty="0"/>
              <a:t> 2 </a:t>
            </a:r>
            <a:r>
              <a:rPr lang="pl-PL" sz="2000" b="1" dirty="0">
                <a:solidFill>
                  <a:srgbClr val="008000"/>
                </a:solidFill>
              </a:rPr>
              <a:t>zostanie podpisana w czerwcu</a:t>
            </a:r>
            <a:r>
              <a:rPr lang="pl-PL" sz="2000" dirty="0"/>
              <a:t>. Roboty rozpoczną się bezpośrednio po zakończeniu procedur przetargowych i podpisaniu umów </a:t>
            </a:r>
            <a:br>
              <a:rPr lang="pl-PL" sz="2000" dirty="0"/>
            </a:br>
            <a:r>
              <a:rPr lang="pl-PL" sz="2000" dirty="0"/>
              <a:t>z wykonawcami.</a:t>
            </a:r>
          </a:p>
          <a:p>
            <a:endParaRPr lang="pl-PL" sz="20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B484D73-5100-4666-910A-C2ACE6565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523" y="524531"/>
            <a:ext cx="1261981" cy="126198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982D22E-6D15-4976-9723-34E03624370B}"/>
              </a:ext>
            </a:extLst>
          </p:cNvPr>
          <p:cNvSpPr/>
          <p:nvPr/>
        </p:nvSpPr>
        <p:spPr>
          <a:xfrm>
            <a:off x="528793" y="6215524"/>
            <a:ext cx="2057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Fot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pl-PL" sz="1000" dirty="0">
                <a:solidFill>
                  <a:schemeClr val="bg1"/>
                </a:solidFill>
              </a:rPr>
              <a:t>UM Gliwice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B438246-9C84-40B8-8F5D-36C11CECC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57" y="6285807"/>
            <a:ext cx="4044863" cy="5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17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3F969C2-5EF5-49B9-8FF2-D53452FC4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67" y="868680"/>
            <a:ext cx="7852830" cy="5989320"/>
          </a:xfrm>
          <a:prstGeom prst="rect">
            <a:avLst/>
          </a:prstGeom>
        </p:spPr>
      </p:pic>
      <p:pic>
        <p:nvPicPr>
          <p:cNvPr id="14" name="Obraz 13" descr="Autobus Irizar.">
            <a:extLst>
              <a:ext uri="{FF2B5EF4-FFF2-40B4-BE49-F238E27FC236}">
                <a16:creationId xmlns:a16="http://schemas.microsoft.com/office/drawing/2014/main" id="{FCDAC9F3-94D9-49ED-82DF-4D188940FA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-105830" y="0"/>
            <a:ext cx="12297830" cy="6950021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94267" y="371728"/>
            <a:ext cx="4445000" cy="90126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298518" y="371728"/>
            <a:ext cx="5286493" cy="704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Jaśniej, bezpieczniej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09" y="1600200"/>
            <a:ext cx="5007785" cy="5203990"/>
          </a:xfrm>
        </p:spPr>
        <p:txBody>
          <a:bodyPr>
            <a:noAutofit/>
          </a:bodyPr>
          <a:lstStyle/>
          <a:p>
            <a:r>
              <a:rPr lang="pl-PL" sz="2300" dirty="0"/>
              <a:t>Zakończyliśmy </a:t>
            </a:r>
            <a:r>
              <a:rPr lang="pl-PL" sz="2300" b="1" dirty="0">
                <a:solidFill>
                  <a:srgbClr val="008000"/>
                </a:solidFill>
              </a:rPr>
              <a:t>"Budowę oświetlenia na ul. Nad Łąkami". </a:t>
            </a:r>
            <a:r>
              <a:rPr lang="pl-PL" sz="2300" dirty="0"/>
              <a:t>W ramach inwestycji powstało oświetlenie uliczne, doświetlono też przejście dla pieszych przy ul. Toszeckiej. </a:t>
            </a:r>
          </a:p>
          <a:p>
            <a:r>
              <a:rPr lang="pl-PL" sz="2300" b="1" dirty="0">
                <a:solidFill>
                  <a:srgbClr val="008000"/>
                </a:solidFill>
              </a:rPr>
              <a:t>Latarnia solarno-wiatrowa </a:t>
            </a:r>
            <a:r>
              <a:rPr lang="pl-PL" sz="2300" dirty="0"/>
              <a:t>(hybryda) pojawiła się z kolei na </a:t>
            </a:r>
            <a:br>
              <a:rPr lang="pl-PL" sz="2300" dirty="0"/>
            </a:br>
            <a:r>
              <a:rPr lang="pl-PL" sz="2300" b="1" dirty="0">
                <a:solidFill>
                  <a:srgbClr val="008000"/>
                </a:solidFill>
              </a:rPr>
              <a:t>ul. Kochanowskiego </a:t>
            </a:r>
            <a:r>
              <a:rPr lang="pl-PL" sz="2300" dirty="0"/>
              <a:t>przy przejściu dla pieszych w rejonie sklepu Netto. </a:t>
            </a:r>
          </a:p>
          <a:p>
            <a:r>
              <a:rPr lang="pl-PL" sz="2300" dirty="0"/>
              <a:t>Na ul. Reymonta - w rejonie </a:t>
            </a:r>
            <a:br>
              <a:rPr lang="pl-PL" sz="2300" dirty="0"/>
            </a:br>
            <a:r>
              <a:rPr lang="pl-PL" sz="2300" dirty="0"/>
              <a:t>ul. Cmentarnej - zaprojektowano </a:t>
            </a:r>
            <a:br>
              <a:rPr lang="pl-PL" sz="2300" dirty="0"/>
            </a:br>
            <a:r>
              <a:rPr lang="pl-PL" sz="2300" dirty="0"/>
              <a:t>i wybudowano natomiast </a:t>
            </a:r>
            <a:r>
              <a:rPr lang="pl-PL" sz="2300" b="1" dirty="0">
                <a:solidFill>
                  <a:srgbClr val="008000"/>
                </a:solidFill>
              </a:rPr>
              <a:t>oświetlenie dwóch przejść dla pieszych </a:t>
            </a:r>
            <a:r>
              <a:rPr lang="pl-PL" sz="2300" dirty="0"/>
              <a:t>oraz strefy pomiędzy tymi przejściami. </a:t>
            </a:r>
            <a:endParaRPr lang="pl-PL" sz="2300" b="1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8744127" y="6342525"/>
            <a:ext cx="23487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886CD15-941B-4F91-8378-8E47A006D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86" y="284642"/>
            <a:ext cx="1340700" cy="36310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AF1FF0A-4DA5-4FA7-A6BE-D408DD08F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53" y="466195"/>
            <a:ext cx="1255371" cy="120012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54A59B5-F55B-4C8E-97A5-164429E0B141}"/>
              </a:ext>
            </a:extLst>
          </p:cNvPr>
          <p:cNvSpPr/>
          <p:nvPr/>
        </p:nvSpPr>
        <p:spPr>
          <a:xfrm>
            <a:off x="10192871" y="6357913"/>
            <a:ext cx="16827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Fot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  <a:r>
              <a:rPr lang="pl-PL" sz="1000" dirty="0">
                <a:solidFill>
                  <a:schemeClr val="bg1"/>
                </a:solidFill>
              </a:rPr>
              <a:t> M. Buksa/UM Gliwice</a:t>
            </a:r>
          </a:p>
        </p:txBody>
      </p:sp>
    </p:spTree>
    <p:extLst>
      <p:ext uri="{BB962C8B-B14F-4D97-AF65-F5344CB8AC3E}">
        <p14:creationId xmlns:p14="http://schemas.microsoft.com/office/powerpoint/2010/main" val="2508263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527E944-B174-4952-9E23-54AE14C1D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436"/>
            <a:ext cx="6223000" cy="595256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7A93158-5132-4EC6-B5CB-F244BB2DE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0"/>
            <a:ext cx="12217011" cy="6858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2C8CAA3-FE62-40FC-84EB-8A9C78C396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2506" y="0"/>
            <a:ext cx="12217011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951310" y="459953"/>
            <a:ext cx="4300410" cy="102569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400" b="1" dirty="0"/>
              <a:t>Nowy chodnik </a:t>
            </a:r>
            <a:br>
              <a:rPr lang="pl-PL" sz="3400" b="1" dirty="0"/>
            </a:br>
            <a:r>
              <a:rPr lang="pl-PL" sz="3400" b="1" dirty="0"/>
              <a:t>na Sikorniku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884894" y="386876"/>
            <a:ext cx="4849905" cy="518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pl-PL" sz="33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4" y="342978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894" y="1893337"/>
            <a:ext cx="4966447" cy="4684557"/>
          </a:xfrm>
        </p:spPr>
        <p:txBody>
          <a:bodyPr>
            <a:noAutofit/>
          </a:bodyPr>
          <a:lstStyle/>
          <a:p>
            <a:r>
              <a:rPr lang="pl-PL" sz="2000" dirty="0"/>
              <a:t>Dobiegły końca prace przy budowie </a:t>
            </a:r>
            <a:r>
              <a:rPr lang="pl-PL" sz="2000" b="1" dirty="0">
                <a:solidFill>
                  <a:srgbClr val="008000"/>
                </a:solidFill>
              </a:rPr>
              <a:t>brakującego odcinka chodnika </a:t>
            </a:r>
            <a:r>
              <a:rPr lang="pl-PL" sz="2000" dirty="0"/>
              <a:t>przy </a:t>
            </a:r>
            <a:br>
              <a:rPr lang="pl-PL" sz="2000" dirty="0"/>
            </a:br>
            <a:r>
              <a:rPr lang="pl-PL" sz="2000" dirty="0"/>
              <a:t>ul. Czapli na trasie między </a:t>
            </a:r>
            <a:r>
              <a:rPr lang="pl-PL" sz="2000" b="1" dirty="0">
                <a:solidFill>
                  <a:srgbClr val="008000"/>
                </a:solidFill>
              </a:rPr>
              <a:t>ul. Rybitwy </a:t>
            </a:r>
            <a:br>
              <a:rPr lang="pl-PL" sz="2000" b="1" dirty="0">
                <a:solidFill>
                  <a:srgbClr val="008000"/>
                </a:solidFill>
              </a:rPr>
            </a:br>
            <a:r>
              <a:rPr lang="pl-PL" sz="2000" b="1" dirty="0">
                <a:solidFill>
                  <a:srgbClr val="008000"/>
                </a:solidFill>
              </a:rPr>
              <a:t>a ul. Cyraneczki</a:t>
            </a:r>
            <a:r>
              <a:rPr lang="pl-PL" sz="2000" dirty="0"/>
              <a:t>. </a:t>
            </a:r>
          </a:p>
          <a:p>
            <a:r>
              <a:rPr lang="pl-PL" sz="2000" dirty="0"/>
              <a:t>Nowy chodnik łączy istniejące wcześniej odcinki, tworząc spójne i bezpieczne przejście. Dzięki temu poprawił się komfort poruszania się, szczególnie dzieci, osób starszych i osób z wózkami.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B484D73-5100-4666-910A-C2ACE6565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523" y="524531"/>
            <a:ext cx="1261981" cy="126198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982D22E-6D15-4976-9723-34E03624370B}"/>
              </a:ext>
            </a:extLst>
          </p:cNvPr>
          <p:cNvSpPr/>
          <p:nvPr/>
        </p:nvSpPr>
        <p:spPr>
          <a:xfrm>
            <a:off x="528793" y="6215524"/>
            <a:ext cx="2057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Fot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pl-PL" sz="1000" dirty="0">
                <a:solidFill>
                  <a:schemeClr val="bg1"/>
                </a:solidFill>
              </a:rPr>
              <a:t>ZDM</a:t>
            </a:r>
          </a:p>
        </p:txBody>
      </p:sp>
    </p:spTree>
    <p:extLst>
      <p:ext uri="{BB962C8B-B14F-4D97-AF65-F5344CB8AC3E}">
        <p14:creationId xmlns:p14="http://schemas.microsoft.com/office/powerpoint/2010/main" val="154878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3C1BA5F-7B60-40CE-9FD2-29C401653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676" y="804334"/>
            <a:ext cx="7138790" cy="6053666"/>
          </a:xfrm>
          <a:prstGeom prst="rect">
            <a:avLst/>
          </a:prstGeom>
        </p:spPr>
      </p:pic>
      <p:pic>
        <p:nvPicPr>
          <p:cNvPr id="14" name="Obraz 13" descr="Autobus Irizar.">
            <a:extLst>
              <a:ext uri="{FF2B5EF4-FFF2-40B4-BE49-F238E27FC236}">
                <a16:creationId xmlns:a16="http://schemas.microsoft.com/office/drawing/2014/main" id="{27637A84-5A1B-4A04-BCFE-E15A9D75A8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072" b="1538"/>
          <a:stretch/>
        </p:blipFill>
        <p:spPr>
          <a:xfrm flipH="1">
            <a:off x="-105830" y="-95246"/>
            <a:ext cx="12297830" cy="6950021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325837" y="466195"/>
            <a:ext cx="5019568" cy="90126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247640" y="462970"/>
            <a:ext cx="5286493" cy="704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-PL" sz="3300" b="1" dirty="0">
                <a:solidFill>
                  <a:schemeClr val="bg1"/>
                </a:solidFill>
                <a:latin typeface="+mn-lt"/>
              </a:rPr>
              <a:t>Zmiany na ul. Architektów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63" y="1704103"/>
            <a:ext cx="4661647" cy="4814025"/>
          </a:xfrm>
        </p:spPr>
        <p:txBody>
          <a:bodyPr>
            <a:noAutofit/>
          </a:bodyPr>
          <a:lstStyle/>
          <a:p>
            <a:r>
              <a:rPr lang="pl-PL" sz="2200" dirty="0"/>
              <a:t>Rozpoczęły się prace przy kompleksowej rozbudowie </a:t>
            </a:r>
            <a:r>
              <a:rPr lang="pl-PL" sz="2200" b="1" dirty="0">
                <a:solidFill>
                  <a:srgbClr val="008000"/>
                </a:solidFill>
              </a:rPr>
              <a:t>ulicy Architektów</a:t>
            </a:r>
            <a:r>
              <a:rPr lang="pl-PL" sz="2200" dirty="0"/>
              <a:t>. </a:t>
            </a:r>
          </a:p>
          <a:p>
            <a:r>
              <a:rPr lang="pl-PL" sz="2200" dirty="0"/>
              <a:t>W ramach prac powstanie nowa jezdnia o szerokości 5,5 metra oraz chodniki. Piesi zyskają dobrze oświetlone przejścia. Na całej długości ulicy zamontowane zostanie energooszczędne oświetlenie LED, które poprawi widoczność po zmroku. 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8744127" y="6342525"/>
            <a:ext cx="23487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886CD15-941B-4F91-8378-8E47A006D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86" y="284642"/>
            <a:ext cx="1340700" cy="36310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AF1FF0A-4DA5-4FA7-A6BE-D408DD08F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53" y="466195"/>
            <a:ext cx="1255371" cy="120012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54A59B5-F55B-4C8E-97A5-164429E0B141}"/>
              </a:ext>
            </a:extLst>
          </p:cNvPr>
          <p:cNvSpPr/>
          <p:nvPr/>
        </p:nvSpPr>
        <p:spPr>
          <a:xfrm>
            <a:off x="10651067" y="6357913"/>
            <a:ext cx="12245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Fot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  <a:r>
              <a:rPr lang="pl-PL" sz="1000" dirty="0">
                <a:solidFill>
                  <a:schemeClr val="bg1"/>
                </a:solidFill>
              </a:rPr>
              <a:t> ZDM</a:t>
            </a:r>
          </a:p>
        </p:txBody>
      </p:sp>
    </p:spTree>
    <p:extLst>
      <p:ext uri="{BB962C8B-B14F-4D97-AF65-F5344CB8AC3E}">
        <p14:creationId xmlns:p14="http://schemas.microsoft.com/office/powerpoint/2010/main" val="90854926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3520</TotalTime>
  <Words>3893</Words>
  <Application>Microsoft Office PowerPoint</Application>
  <PresentationFormat>Panoramiczny</PresentationFormat>
  <Paragraphs>209</Paragraphs>
  <Slides>31</Slides>
  <Notes>31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Ubuntu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O edukacji włączającej</vt:lpstr>
      <vt:lpstr>Prezentacja programu PowerPoint</vt:lpstr>
      <vt:lpstr>Prezentacja programu PowerPoint</vt:lpstr>
      <vt:lpstr>Dofinansowanie dla ETHO</vt:lpstr>
      <vt:lpstr>Prezentacja programu PowerPoint</vt:lpstr>
      <vt:lpstr>    Razem dla godności</vt:lpstr>
      <vt:lpstr>Rowerowa Stolica Polski  </vt:lpstr>
      <vt:lpstr>Elektrośmieci pod kontrolą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Paliczka Katarzyna (zablokowane przeniesienie)</dc:creator>
  <cp:lastModifiedBy>Paliczka Katarzyna (zablokowane przeniesienie)</cp:lastModifiedBy>
  <cp:revision>200</cp:revision>
  <cp:lastPrinted>2026-05-21T11:03:39Z</cp:lastPrinted>
  <dcterms:created xsi:type="dcterms:W3CDTF">2026-04-13T13:35:44Z</dcterms:created>
  <dcterms:modified xsi:type="dcterms:W3CDTF">2026-05-21T11:15:23Z</dcterms:modified>
</cp:coreProperties>
</file>